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90" r:id="rId3"/>
    <p:sldId id="257" r:id="rId4"/>
    <p:sldId id="278" r:id="rId5"/>
    <p:sldId id="279" r:id="rId6"/>
    <p:sldId id="258" r:id="rId7"/>
    <p:sldId id="280" r:id="rId8"/>
    <p:sldId id="259" r:id="rId9"/>
    <p:sldId id="260" r:id="rId10"/>
    <p:sldId id="281" r:id="rId11"/>
    <p:sldId id="261" r:id="rId12"/>
    <p:sldId id="262" r:id="rId13"/>
    <p:sldId id="282" r:id="rId14"/>
    <p:sldId id="283" r:id="rId15"/>
    <p:sldId id="263" r:id="rId16"/>
    <p:sldId id="264" r:id="rId17"/>
    <p:sldId id="265" r:id="rId18"/>
    <p:sldId id="266" r:id="rId19"/>
    <p:sldId id="267" r:id="rId20"/>
    <p:sldId id="268" r:id="rId21"/>
    <p:sldId id="284" r:id="rId22"/>
    <p:sldId id="269" r:id="rId23"/>
    <p:sldId id="270" r:id="rId24"/>
    <p:sldId id="285" r:id="rId25"/>
    <p:sldId id="271" r:id="rId26"/>
    <p:sldId id="286" r:id="rId27"/>
    <p:sldId id="272" r:id="rId28"/>
    <p:sldId id="273" r:id="rId29"/>
    <p:sldId id="287" r:id="rId30"/>
    <p:sldId id="274" r:id="rId31"/>
    <p:sldId id="288" r:id="rId32"/>
    <p:sldId id="275" r:id="rId33"/>
    <p:sldId id="276" r:id="rId34"/>
    <p:sldId id="289" r:id="rId35"/>
    <p:sldId id="277" r:id="rId36"/>
    <p:sldId id="291"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CC"/>
    <a:srgbClr val="CC9900"/>
    <a:srgbClr val="FF9900"/>
    <a:srgbClr val="FFFF00"/>
    <a:srgbClr val="FF7C80"/>
    <a:srgbClr val="99CC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2" d="100"/>
          <a:sy n="82" d="100"/>
        </p:scale>
        <p:origin x="-1026" y="-1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99FF0D7-14B7-46BC-BC5D-54852954746A}" type="datetimeFigureOut">
              <a:rPr lang="pt-PT"/>
              <a:pPr>
                <a:defRPr/>
              </a:pPr>
              <a:t>17-02-2015</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PT" noProof="0"/>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noProof="0" smtClean="0"/>
              <a:t>Clique para editar os estilos</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endParaRPr lang="pt-PT" noProof="0"/>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3AED0AD-E3D6-4A6B-A3CF-383CC514D349}" type="slidenum">
              <a:rPr lang="pt-PT"/>
              <a:pPr>
                <a:defRPr/>
              </a:pPr>
              <a:t>‹nº›</a:t>
            </a:fld>
            <a:endParaRPr lang="pt-PT"/>
          </a:p>
        </p:txBody>
      </p:sp>
    </p:spTree>
    <p:extLst>
      <p:ext uri="{BB962C8B-B14F-4D97-AF65-F5344CB8AC3E}">
        <p14:creationId xmlns:p14="http://schemas.microsoft.com/office/powerpoint/2010/main" val="21243729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5017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p:txBody>
      </p:sp>
      <p:sp>
        <p:nvSpPr>
          <p:cNvPr id="5017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AB62EE-4D3B-4870-8FE9-6D3E0A9163F8}" type="slidenum">
              <a:rPr lang="pt-PT" smtClean="0"/>
              <a:pPr/>
              <a:t>35</a:t>
            </a:fld>
            <a:endParaRPr lang="pt-P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954666-0F79-4821-93AB-A80E345FFE59}" type="slidenum">
              <a:rPr lang="en-US"/>
              <a:pPr>
                <a:defRPr/>
              </a:pPr>
              <a:t>‹nº›</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ACBC0A-C82C-444B-8E8B-590FA30658E4}" type="slidenum">
              <a:rPr lang="en-US"/>
              <a:pPr>
                <a:defRPr/>
              </a:pPr>
              <a:t>‹nº›</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8B646D-26BA-4106-B4B0-3606D2284BF1}" type="slidenum">
              <a:rPr lang="en-US"/>
              <a:pPr>
                <a:defRPr/>
              </a:pPr>
              <a:t>‹nº›</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68D7A-DE67-4B10-B068-1E1937982B2D}" type="slidenum">
              <a:rPr lang="en-US"/>
              <a:pPr>
                <a:defRPr/>
              </a:pPr>
              <a:t>‹nº›</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9249DE-7D72-4678-AE92-7419503659AD}" type="slidenum">
              <a:rPr lang="en-US"/>
              <a:pPr>
                <a:defRPr/>
              </a:pPr>
              <a:t>‹nº›</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236A82-B6A9-4128-93FA-2B8D4BBEE1E0}" type="slidenum">
              <a:rPr lang="en-US"/>
              <a:pPr>
                <a:defRPr/>
              </a:pPr>
              <a:t>‹nº›</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F3EEBB-2E4B-4CCC-8F7F-60ECD17A7FE7}" type="slidenum">
              <a:rPr lang="en-US"/>
              <a:pPr>
                <a:defRPr/>
              </a:pPr>
              <a:t>‹nº›</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430BAD3-5C3F-4316-9DDE-3675276919E4}" type="slidenum">
              <a:rPr lang="en-US"/>
              <a:pPr>
                <a:defRPr/>
              </a:pPr>
              <a:t>‹nº›</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534993E-2429-4CAA-A11F-4F1E2DFCB56F}" type="slidenum">
              <a:rPr lang="en-US"/>
              <a:pPr>
                <a:defRPr/>
              </a:pPr>
              <a:t>‹nº›</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5B8153-06DD-4A4B-AF77-498E5BD1D862}" type="slidenum">
              <a:rPr lang="en-US"/>
              <a:pPr>
                <a:defRPr/>
              </a:pPr>
              <a:t>‹nº›</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C7AB9B-AF82-41C0-8D31-15E1AFF4739B}" type="slidenum">
              <a:rPr lang="en-US"/>
              <a:pPr>
                <a:defRPr/>
              </a:pPr>
              <a:t>‹nº›</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77FB4D4-C80A-44B7-BCA4-6EAEF552A264}"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dissolv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2130425"/>
            <a:ext cx="8991600" cy="3355975"/>
          </a:xfrm>
        </p:spPr>
        <p:txBody>
          <a:bodyPr/>
          <a:lstStyle/>
          <a:p>
            <a:pPr eaLnBrk="1" hangingPunct="1"/>
            <a:r>
              <a:rPr lang="pt-PT" sz="6000" b="1" u="sng" smtClean="0"/>
              <a:t>Notas sobre a evolução da humanidade</a:t>
            </a:r>
            <a:r>
              <a:rPr lang="en-US" sz="6000" b="1" smtClean="0"/>
              <a:t>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4)">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304800"/>
            <a:ext cx="8229600" cy="6172200"/>
          </a:xfrm>
        </p:spPr>
        <p:txBody>
          <a:bodyPr/>
          <a:lstStyle/>
          <a:p>
            <a:pPr algn="just" eaLnBrk="1" hangingPunct="1">
              <a:lnSpc>
                <a:spcPct val="150000"/>
              </a:lnSpc>
            </a:pPr>
            <a:r>
              <a:rPr lang="pt-PT" sz="2400" smtClean="0"/>
              <a:t>Um estudo genético de um grande número de populações humanas actuais, feito desde 2003 por Sarah A. Tishkoff da Universidade da Pensilvânia sugere que o "berço da humanidade" ficaria na região dos </a:t>
            </a:r>
            <a:r>
              <a:rPr lang="pt-PT" sz="2400" i="1" smtClean="0"/>
              <a:t>Khoisan</a:t>
            </a:r>
            <a:r>
              <a:rPr lang="pt-PT" sz="2400" smtClean="0"/>
              <a:t> (antes chamados Hotentotes), mais exactamente na área do Kalahari mais próxima do litoral da Fronteira Angola-Namíbia. Aí foi encontrada a maior diversidade genética, baseada num gene traçador que, comparado com a de outras populações, indica a possível migração das populações ancestrais para o norte e para fora da África, há cerca de 250 gerações.</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0" y="152400"/>
            <a:ext cx="9144000" cy="6705600"/>
          </a:xfrm>
        </p:spPr>
        <p:txBody>
          <a:bodyPr/>
          <a:lstStyle/>
          <a:p>
            <a:pPr algn="just" eaLnBrk="1" hangingPunct="1">
              <a:lnSpc>
                <a:spcPct val="80000"/>
              </a:lnSpc>
            </a:pPr>
            <a:r>
              <a:rPr lang="pt-PT" sz="2400" smtClean="0"/>
              <a:t>A discussão sobre a Origem do Homem e das outras espécies não nos ocupará muito mais. Já em Outubro de 2009, um grupo de cientistas refere a descoberta de outro possível antepassado humano.</a:t>
            </a:r>
          </a:p>
          <a:p>
            <a:pPr algn="just" eaLnBrk="1" hangingPunct="1">
              <a:lnSpc>
                <a:spcPct val="80000"/>
              </a:lnSpc>
            </a:pPr>
            <a:r>
              <a:rPr lang="pt-PT" sz="2400" smtClean="0"/>
              <a:t>“Uma equipe internacional de cientistas anunciou na revista </a:t>
            </a:r>
            <a:r>
              <a:rPr lang="pt-PT" sz="2400" i="1" smtClean="0"/>
              <a:t>Science</a:t>
            </a:r>
            <a:r>
              <a:rPr lang="pt-PT" sz="2400" smtClean="0"/>
              <a:t> a descoberta de uma criatura que poderia ser o mais antigo ancestral direto dos humanos. </a:t>
            </a:r>
          </a:p>
          <a:p>
            <a:pPr algn="just" eaLnBrk="1" hangingPunct="1">
              <a:lnSpc>
                <a:spcPct val="80000"/>
              </a:lnSpc>
            </a:pPr>
            <a:r>
              <a:rPr lang="pt-PT" sz="2400" smtClean="0"/>
              <a:t>Fósseis da espécie </a:t>
            </a:r>
            <a:r>
              <a:rPr lang="pt-PT" sz="2400" i="1" smtClean="0"/>
              <a:t>Ardipithecus ramidus</a:t>
            </a:r>
            <a:r>
              <a:rPr lang="pt-PT" sz="2400" smtClean="0"/>
              <a:t> foram encontrados na Etiópia em 1992, mas muitos anos de pesquisa foram necessários para que a importância da descoberta fosse confirmada. </a:t>
            </a:r>
          </a:p>
          <a:p>
            <a:pPr algn="just" eaLnBrk="1" hangingPunct="1">
              <a:lnSpc>
                <a:spcPct val="80000"/>
              </a:lnSpc>
            </a:pPr>
            <a:r>
              <a:rPr lang="pt-PT" sz="2400" smtClean="0"/>
              <a:t>O espécime mais importante é uma fémea de 1,2 metro, com 4,4 milhões de anos de idade, que foi batizada de 'ardi'.</a:t>
            </a:r>
          </a:p>
          <a:p>
            <a:pPr algn="just" eaLnBrk="1" hangingPunct="1">
              <a:lnSpc>
                <a:spcPct val="80000"/>
              </a:lnSpc>
            </a:pPr>
            <a:r>
              <a:rPr lang="pt-PT" sz="2400" smtClean="0"/>
              <a:t>Ela era hábil na hora de subir em árvores, mas também caminhava como humanos modernos. Ela não tinha, no entanto, solas dos pés arqueadas, o que indica que ela não poderia andar ou correr longas distâncias.</a:t>
            </a:r>
          </a:p>
          <a:p>
            <a:pPr algn="just" eaLnBrk="1" hangingPunct="1">
              <a:lnSpc>
                <a:spcPct val="80000"/>
              </a:lnSpc>
            </a:pPr>
            <a:r>
              <a:rPr lang="pt-PT" sz="2400" smtClean="0"/>
              <a:t>"Este não é um fóssil comum. Não é um chimpanzé. Não é um humano. Ele nos mostra o que éramos no passado", disse um dos principais pesquisadores da equipe, Tim White, da Universidade da Califórnia.” </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diamond(in)">
                                      <p:cBhvr>
                                        <p:cTn id="7" dur="20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box(in)">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wheel(4)">
                                      <p:cBhvr>
                                        <p:cTn id="17" dur="20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blinds(horizontal)">
                                      <p:cBhvr>
                                        <p:cTn id="22" dur="500"/>
                                        <p:tgtEl>
                                          <p:spTgt spid="92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 calcmode="lin" valueType="num">
                                      <p:cBhvr additive="base">
                                        <p:cTn id="27"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9219">
                                            <p:txEl>
                                              <p:pRg st="5" end="5"/>
                                            </p:txEl>
                                          </p:spTgt>
                                        </p:tgtEl>
                                        <p:attrNameLst>
                                          <p:attrName>style.visibility</p:attrName>
                                        </p:attrNameLst>
                                      </p:cBhvr>
                                      <p:to>
                                        <p:strVal val="visible"/>
                                      </p:to>
                                    </p:set>
                                    <p:animEffect transition="in" filter="diamond(in)">
                                      <p:cBhvr>
                                        <p:cTn id="33" dur="20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228600"/>
            <a:ext cx="8229600" cy="6248400"/>
          </a:xfrm>
        </p:spPr>
        <p:txBody>
          <a:bodyPr/>
          <a:lstStyle/>
          <a:p>
            <a:pPr eaLnBrk="1" hangingPunct="1">
              <a:lnSpc>
                <a:spcPct val="80000"/>
              </a:lnSpc>
            </a:pPr>
            <a:r>
              <a:rPr lang="pt-PT" sz="2800" b="1" smtClean="0"/>
              <a:t>3- Características do “ser humano”.</a:t>
            </a:r>
            <a:endParaRPr lang="pt-PT" sz="2800" smtClean="0"/>
          </a:p>
          <a:p>
            <a:pPr eaLnBrk="1" hangingPunct="1">
              <a:lnSpc>
                <a:spcPct val="80000"/>
              </a:lnSpc>
            </a:pPr>
            <a:r>
              <a:rPr lang="pt-PT" sz="2400" smtClean="0"/>
              <a:t>Pondo de lado os aspectos mais controversos sobre o aparecimento da nossa espécie podemos dizer algo a seu respeito.</a:t>
            </a:r>
          </a:p>
          <a:p>
            <a:pPr eaLnBrk="1" hangingPunct="1">
              <a:lnSpc>
                <a:spcPct val="80000"/>
              </a:lnSpc>
              <a:buFontTx/>
              <a:buNone/>
            </a:pPr>
            <a:endParaRPr lang="pt-PT" sz="2400" b="1" smtClean="0"/>
          </a:p>
          <a:p>
            <a:pPr eaLnBrk="1" hangingPunct="1">
              <a:lnSpc>
                <a:spcPct val="80000"/>
              </a:lnSpc>
            </a:pPr>
            <a:r>
              <a:rPr lang="pt-PT" sz="2800" b="1" smtClean="0"/>
              <a:t>3.1- Em primeiro lugar, a nossa espécie é “recente”. </a:t>
            </a:r>
            <a:endParaRPr lang="pt-PT" sz="2800" smtClean="0"/>
          </a:p>
          <a:p>
            <a:pPr eaLnBrk="1" hangingPunct="1">
              <a:lnSpc>
                <a:spcPct val="80000"/>
              </a:lnSpc>
            </a:pPr>
            <a:r>
              <a:rPr lang="pt-PT" sz="2400" smtClean="0"/>
              <a:t>(Ba = Biliões de anos); (Ma= Milhões de anos).</a:t>
            </a:r>
          </a:p>
          <a:p>
            <a:pPr eaLnBrk="1" hangingPunct="1">
              <a:lnSpc>
                <a:spcPct val="80000"/>
              </a:lnSpc>
            </a:pPr>
            <a:r>
              <a:rPr lang="pt-PT" sz="2400" smtClean="0"/>
              <a:t>“Época Evento 4.5 Ba. Origem da Terra e da Lua </a:t>
            </a:r>
          </a:p>
          <a:p>
            <a:pPr eaLnBrk="1" hangingPunct="1">
              <a:lnSpc>
                <a:spcPct val="80000"/>
              </a:lnSpc>
            </a:pPr>
            <a:r>
              <a:rPr lang="pt-PT" sz="2400" smtClean="0"/>
              <a:t>3.8 Ba. Surgimento da vida - organismos unicelulares </a:t>
            </a:r>
          </a:p>
          <a:p>
            <a:pPr eaLnBrk="1" hangingPunct="1">
              <a:lnSpc>
                <a:spcPct val="80000"/>
              </a:lnSpc>
            </a:pPr>
            <a:r>
              <a:rPr lang="pt-PT" sz="2400" smtClean="0"/>
              <a:t>3.3 Ba. Seres capazes de realizar fotossíntese </a:t>
            </a:r>
          </a:p>
          <a:p>
            <a:pPr eaLnBrk="1" hangingPunct="1">
              <a:lnSpc>
                <a:spcPct val="80000"/>
              </a:lnSpc>
            </a:pPr>
            <a:r>
              <a:rPr lang="pt-PT" sz="2400" smtClean="0"/>
              <a:t>2 Ba. Seres pluricelulares </a:t>
            </a:r>
          </a:p>
          <a:p>
            <a:pPr eaLnBrk="1" hangingPunct="1">
              <a:lnSpc>
                <a:spcPct val="80000"/>
              </a:lnSpc>
            </a:pPr>
            <a:r>
              <a:rPr lang="pt-PT" sz="2400" smtClean="0"/>
              <a:t>1 Ba. Seres multicelulares </a:t>
            </a:r>
          </a:p>
          <a:p>
            <a:pPr eaLnBrk="1" hangingPunct="1">
              <a:lnSpc>
                <a:spcPct val="80000"/>
              </a:lnSpc>
            </a:pPr>
            <a:r>
              <a:rPr lang="pt-PT" sz="2400" smtClean="0"/>
              <a:t>600 Ma. Animais simples </a:t>
            </a:r>
          </a:p>
          <a:p>
            <a:pPr eaLnBrk="1" hangingPunct="1">
              <a:lnSpc>
                <a:spcPct val="80000"/>
              </a:lnSpc>
            </a:pPr>
            <a:r>
              <a:rPr lang="pt-PT" sz="2400" smtClean="0"/>
              <a:t>570 Ma. artrópodes </a:t>
            </a:r>
          </a:p>
          <a:p>
            <a:pPr eaLnBrk="1" hangingPunct="1">
              <a:lnSpc>
                <a:spcPct val="80000"/>
              </a:lnSpc>
            </a:pPr>
            <a:r>
              <a:rPr lang="pt-PT" sz="2400" smtClean="0"/>
              <a:t>550 Ma. Animais complexos </a:t>
            </a:r>
          </a:p>
          <a:p>
            <a:pPr eaLnBrk="1" hangingPunct="1">
              <a:lnSpc>
                <a:spcPct val="80000"/>
              </a:lnSpc>
            </a:pPr>
            <a:r>
              <a:rPr lang="pt-PT" sz="2400" smtClean="0"/>
              <a:t>500 Ma. surgimento dos peixes e proto-anfíbios </a:t>
            </a:r>
          </a:p>
          <a:p>
            <a:pPr eaLnBrk="1" hangingPunct="1">
              <a:lnSpc>
                <a:spcPct val="80000"/>
              </a:lnSpc>
            </a:pPr>
            <a:r>
              <a:rPr lang="pt-PT" sz="2400" smtClean="0"/>
              <a:t>475 Ma. vegetais terrestres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0243">
                                            <p:txEl>
                                              <p:pRg st="5" end="5"/>
                                            </p:txEl>
                                          </p:spTgt>
                                        </p:tgtEl>
                                        <p:attrNameLst>
                                          <p:attrName>style.visibility</p:attrName>
                                        </p:attrNameLst>
                                      </p:cBhvr>
                                      <p:to>
                                        <p:strVal val="visible"/>
                                      </p:to>
                                    </p:set>
                                    <p:anim calcmode="lin" valueType="num">
                                      <p:cBhvr additive="base">
                                        <p:cTn id="29"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24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0243">
                                            <p:txEl>
                                              <p:pRg st="6" end="6"/>
                                            </p:txEl>
                                          </p:spTgt>
                                        </p:tgtEl>
                                        <p:attrNameLst>
                                          <p:attrName>style.visibility</p:attrName>
                                        </p:attrNameLst>
                                      </p:cBhvr>
                                      <p:to>
                                        <p:strVal val="visible"/>
                                      </p:to>
                                    </p:set>
                                    <p:anim calcmode="lin" valueType="num">
                                      <p:cBhvr additive="base">
                                        <p:cTn id="33"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24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243">
                                            <p:txEl>
                                              <p:pRg st="7" end="7"/>
                                            </p:txEl>
                                          </p:spTgt>
                                        </p:tgtEl>
                                        <p:attrNameLst>
                                          <p:attrName>style.visibility</p:attrName>
                                        </p:attrNameLst>
                                      </p:cBhvr>
                                      <p:to>
                                        <p:strVal val="visible"/>
                                      </p:to>
                                    </p:set>
                                    <p:anim calcmode="lin" valueType="num">
                                      <p:cBhvr additive="base">
                                        <p:cTn id="37"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0243">
                                            <p:txEl>
                                              <p:pRg st="8" end="8"/>
                                            </p:txEl>
                                          </p:spTgt>
                                        </p:tgtEl>
                                        <p:attrNameLst>
                                          <p:attrName>style.visibility</p:attrName>
                                        </p:attrNameLst>
                                      </p:cBhvr>
                                      <p:to>
                                        <p:strVal val="visible"/>
                                      </p:to>
                                    </p:set>
                                    <p:anim calcmode="lin" valueType="num">
                                      <p:cBhvr additive="base">
                                        <p:cTn id="41" dur="5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24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0243">
                                            <p:txEl>
                                              <p:pRg st="9" end="9"/>
                                            </p:txEl>
                                          </p:spTgt>
                                        </p:tgtEl>
                                        <p:attrNameLst>
                                          <p:attrName>style.visibility</p:attrName>
                                        </p:attrNameLst>
                                      </p:cBhvr>
                                      <p:to>
                                        <p:strVal val="visible"/>
                                      </p:to>
                                    </p:set>
                                    <p:anim calcmode="lin" valueType="num">
                                      <p:cBhvr additive="base">
                                        <p:cTn id="45" dur="500" fill="hold"/>
                                        <p:tgtEl>
                                          <p:spTgt spid="1024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0243">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0243">
                                            <p:txEl>
                                              <p:pRg st="10" end="10"/>
                                            </p:txEl>
                                          </p:spTgt>
                                        </p:tgtEl>
                                        <p:attrNameLst>
                                          <p:attrName>style.visibility</p:attrName>
                                        </p:attrNameLst>
                                      </p:cBhvr>
                                      <p:to>
                                        <p:strVal val="visible"/>
                                      </p:to>
                                    </p:set>
                                    <p:anim calcmode="lin" valueType="num">
                                      <p:cBhvr additive="base">
                                        <p:cTn id="49" dur="500" fill="hold"/>
                                        <p:tgtEl>
                                          <p:spTgt spid="1024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3">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0243">
                                            <p:txEl>
                                              <p:pRg st="11" end="11"/>
                                            </p:txEl>
                                          </p:spTgt>
                                        </p:tgtEl>
                                        <p:attrNameLst>
                                          <p:attrName>style.visibility</p:attrName>
                                        </p:attrNameLst>
                                      </p:cBhvr>
                                      <p:to>
                                        <p:strVal val="visible"/>
                                      </p:to>
                                    </p:set>
                                    <p:anim calcmode="lin" valueType="num">
                                      <p:cBhvr additive="base">
                                        <p:cTn id="53" dur="500" fill="hold"/>
                                        <p:tgtEl>
                                          <p:spTgt spid="1024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0243">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0243">
                                            <p:txEl>
                                              <p:pRg st="12" end="12"/>
                                            </p:txEl>
                                          </p:spTgt>
                                        </p:tgtEl>
                                        <p:attrNameLst>
                                          <p:attrName>style.visibility</p:attrName>
                                        </p:attrNameLst>
                                      </p:cBhvr>
                                      <p:to>
                                        <p:strVal val="visible"/>
                                      </p:to>
                                    </p:set>
                                    <p:anim calcmode="lin" valueType="num">
                                      <p:cBhvr additive="base">
                                        <p:cTn id="57" dur="500" fill="hold"/>
                                        <p:tgtEl>
                                          <p:spTgt spid="10243">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0243">
                                            <p:txEl>
                                              <p:pRg st="12" end="12"/>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0243">
                                            <p:txEl>
                                              <p:pRg st="13" end="13"/>
                                            </p:txEl>
                                          </p:spTgt>
                                        </p:tgtEl>
                                        <p:attrNameLst>
                                          <p:attrName>style.visibility</p:attrName>
                                        </p:attrNameLst>
                                      </p:cBhvr>
                                      <p:to>
                                        <p:strVal val="visible"/>
                                      </p:to>
                                    </p:set>
                                    <p:anim calcmode="lin" valueType="num">
                                      <p:cBhvr additive="base">
                                        <p:cTn id="61" dur="500" fill="hold"/>
                                        <p:tgtEl>
                                          <p:spTgt spid="10243">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243">
                                            <p:txEl>
                                              <p:pRg st="13" end="13"/>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0243">
                                            <p:txEl>
                                              <p:pRg st="14" end="14"/>
                                            </p:txEl>
                                          </p:spTgt>
                                        </p:tgtEl>
                                        <p:attrNameLst>
                                          <p:attrName>style.visibility</p:attrName>
                                        </p:attrNameLst>
                                      </p:cBhvr>
                                      <p:to>
                                        <p:strVal val="visible"/>
                                      </p:to>
                                    </p:set>
                                    <p:anim calcmode="lin" valueType="num">
                                      <p:cBhvr additive="base">
                                        <p:cTn id="65" dur="500" fill="hold"/>
                                        <p:tgtEl>
                                          <p:spTgt spid="10243">
                                            <p:txEl>
                                              <p:pRg st="14" end="1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024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609600" y="914400"/>
            <a:ext cx="8229600" cy="6248400"/>
          </a:xfrm>
        </p:spPr>
        <p:txBody>
          <a:bodyPr/>
          <a:lstStyle/>
          <a:p>
            <a:pPr eaLnBrk="1" hangingPunct="1">
              <a:lnSpc>
                <a:spcPct val="150000"/>
              </a:lnSpc>
            </a:pPr>
            <a:r>
              <a:rPr lang="pt-PT" sz="2400" smtClean="0"/>
              <a:t>400 Ma. Insectos e sementes </a:t>
            </a:r>
          </a:p>
          <a:p>
            <a:pPr eaLnBrk="1" hangingPunct="1">
              <a:lnSpc>
                <a:spcPct val="150000"/>
              </a:lnSpc>
            </a:pPr>
            <a:r>
              <a:rPr lang="pt-PT" sz="2400" smtClean="0"/>
              <a:t>360 Ma. Anfíbios </a:t>
            </a:r>
          </a:p>
          <a:p>
            <a:pPr eaLnBrk="1" hangingPunct="1">
              <a:lnSpc>
                <a:spcPct val="150000"/>
              </a:lnSpc>
            </a:pPr>
            <a:r>
              <a:rPr lang="pt-PT" sz="2400" smtClean="0"/>
              <a:t>300 Ma. répteis </a:t>
            </a:r>
          </a:p>
          <a:p>
            <a:pPr eaLnBrk="1" hangingPunct="1">
              <a:lnSpc>
                <a:spcPct val="150000"/>
              </a:lnSpc>
            </a:pPr>
            <a:r>
              <a:rPr lang="pt-PT" sz="2400" smtClean="0"/>
              <a:t>230 Ma. surgimento dos dinossauros </a:t>
            </a:r>
          </a:p>
          <a:p>
            <a:pPr eaLnBrk="1" hangingPunct="1">
              <a:lnSpc>
                <a:spcPct val="150000"/>
              </a:lnSpc>
            </a:pPr>
            <a:r>
              <a:rPr lang="pt-PT" sz="2400" smtClean="0"/>
              <a:t>200 Ma. primeiros mamíferos </a:t>
            </a:r>
          </a:p>
          <a:p>
            <a:pPr eaLnBrk="1" hangingPunct="1">
              <a:lnSpc>
                <a:spcPct val="150000"/>
              </a:lnSpc>
            </a:pPr>
            <a:r>
              <a:rPr lang="pt-PT" sz="2400" smtClean="0"/>
              <a:t>150 Ma. primeiras aves </a:t>
            </a:r>
          </a:p>
          <a:p>
            <a:pPr eaLnBrk="1" hangingPunct="1">
              <a:lnSpc>
                <a:spcPct val="150000"/>
              </a:lnSpc>
            </a:pPr>
            <a:r>
              <a:rPr lang="pt-PT" sz="2400" smtClean="0"/>
              <a:t>100 Ma. surgimento das flores </a:t>
            </a:r>
          </a:p>
          <a:p>
            <a:pPr eaLnBrk="1" hangingPunct="1">
              <a:lnSpc>
                <a:spcPct val="150000"/>
              </a:lnSpc>
            </a:pPr>
            <a:r>
              <a:rPr lang="pt-PT" sz="2400" smtClean="0"/>
              <a:t>65 Ma. Extinção dos dinossauros.</a:t>
            </a:r>
          </a:p>
          <a:p>
            <a:pPr eaLnBrk="1" hangingPunct="1">
              <a:lnSpc>
                <a:spcPct val="150000"/>
              </a:lnSpc>
            </a:pPr>
            <a:r>
              <a:rPr lang="pt-PT" sz="2400" smtClean="0"/>
              <a:t>(...)</a:t>
            </a:r>
          </a:p>
          <a:p>
            <a:pPr eaLnBrk="1" hangingPunct="1">
              <a:lnSpc>
                <a:spcPct val="80000"/>
              </a:lnSpc>
              <a:buFontTx/>
              <a:buNone/>
            </a:pPr>
            <a:endParaRPr lang="pt-PT" sz="2400" smtClean="0">
              <a:solidFill>
                <a:srgbClr val="FF000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 calcmode="lin" valueType="num">
                                      <p:cBhvr additive="base">
                                        <p:cTn id="23"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4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 calcmode="lin" valueType="num">
                                      <p:cBhvr additive="base">
                                        <p:cTn id="27"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24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anim calcmode="lin" valueType="num">
                                      <p:cBhvr additive="base">
                                        <p:cTn id="31"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243">
                                            <p:txEl>
                                              <p:pRg st="7" end="7"/>
                                            </p:txEl>
                                          </p:spTgt>
                                        </p:tgtEl>
                                        <p:attrNameLst>
                                          <p:attrName>style.visibility</p:attrName>
                                        </p:attrNameLst>
                                      </p:cBhvr>
                                      <p:to>
                                        <p:strVal val="visible"/>
                                      </p:to>
                                    </p:set>
                                    <p:anim calcmode="lin" valueType="num">
                                      <p:cBhvr additive="base">
                                        <p:cTn id="35"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24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0243">
                                            <p:txEl>
                                              <p:pRg st="8" end="8"/>
                                            </p:txEl>
                                          </p:spTgt>
                                        </p:tgtEl>
                                        <p:attrNameLst>
                                          <p:attrName>style.visibility</p:attrName>
                                        </p:attrNameLst>
                                      </p:cBhvr>
                                      <p:to>
                                        <p:strVal val="visible"/>
                                      </p:to>
                                    </p:set>
                                    <p:anim calcmode="lin" valueType="num">
                                      <p:cBhvr additive="base">
                                        <p:cTn id="39" dur="5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02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81000" y="0"/>
            <a:ext cx="8229600" cy="6248400"/>
          </a:xfrm>
        </p:spPr>
        <p:txBody>
          <a:bodyPr/>
          <a:lstStyle/>
          <a:p>
            <a:pPr eaLnBrk="1" hangingPunct="1">
              <a:lnSpc>
                <a:spcPct val="80000"/>
              </a:lnSpc>
              <a:buFontTx/>
              <a:buNone/>
            </a:pPr>
            <a:endParaRPr lang="pt-PT" sz="2400" smtClean="0">
              <a:solidFill>
                <a:srgbClr val="FF0000"/>
              </a:solidFill>
            </a:endParaRPr>
          </a:p>
          <a:p>
            <a:pPr algn="just" eaLnBrk="1" hangingPunct="1">
              <a:lnSpc>
                <a:spcPct val="80000"/>
              </a:lnSpc>
              <a:buFontTx/>
              <a:buNone/>
            </a:pPr>
            <a:r>
              <a:rPr lang="pt-PT" sz="2400" smtClean="0">
                <a:solidFill>
                  <a:srgbClr val="FF0000"/>
                </a:solidFill>
              </a:rPr>
              <a:t>	A Periodização Clássica adoptada pela Historiografia divide os períodos históricos humanos da seguinte forma:</a:t>
            </a:r>
          </a:p>
          <a:p>
            <a:pPr eaLnBrk="1" hangingPunct="1">
              <a:lnSpc>
                <a:spcPct val="80000"/>
              </a:lnSpc>
            </a:pPr>
            <a:r>
              <a:rPr lang="pt-PT" sz="2400" smtClean="0">
                <a:solidFill>
                  <a:srgbClr val="FF0000"/>
                </a:solidFill>
              </a:rPr>
              <a:t>Pré-História</a:t>
            </a:r>
            <a:r>
              <a:rPr lang="pt-PT" sz="2400" smtClean="0"/>
              <a:t/>
            </a:r>
            <a:br>
              <a:rPr lang="pt-PT" sz="2400" smtClean="0"/>
            </a:br>
            <a:r>
              <a:rPr lang="pt-PT" sz="2400" smtClean="0"/>
              <a:t>Das origens do homem até ca. 4000 a.C.</a:t>
            </a:r>
          </a:p>
          <a:p>
            <a:pPr eaLnBrk="1" hangingPunct="1">
              <a:lnSpc>
                <a:spcPct val="80000"/>
              </a:lnSpc>
              <a:buFontTx/>
              <a:buNone/>
            </a:pPr>
            <a:endParaRPr lang="pt-PT" sz="2400" smtClean="0"/>
          </a:p>
          <a:p>
            <a:pPr eaLnBrk="1" hangingPunct="1">
              <a:lnSpc>
                <a:spcPct val="80000"/>
              </a:lnSpc>
            </a:pPr>
            <a:r>
              <a:rPr lang="pt-PT" sz="2400" smtClean="0">
                <a:solidFill>
                  <a:srgbClr val="FF0000"/>
                </a:solidFill>
              </a:rPr>
              <a:t>Idade Antiga</a:t>
            </a:r>
            <a:r>
              <a:rPr lang="pt-PT" sz="2400" smtClean="0"/>
              <a:t/>
            </a:r>
            <a:br>
              <a:rPr lang="pt-PT" sz="2400" smtClean="0"/>
            </a:br>
            <a:r>
              <a:rPr lang="pt-PT" sz="2400" smtClean="0"/>
              <a:t>De ca. 4000 a.C. a 476 (Data da queda do Império Romano do Ocidente)</a:t>
            </a:r>
          </a:p>
          <a:p>
            <a:pPr eaLnBrk="1" hangingPunct="1">
              <a:lnSpc>
                <a:spcPct val="80000"/>
              </a:lnSpc>
              <a:buFontTx/>
              <a:buNone/>
            </a:pPr>
            <a:endParaRPr lang="pt-PT" sz="2400" smtClean="0"/>
          </a:p>
          <a:p>
            <a:pPr eaLnBrk="1" hangingPunct="1">
              <a:lnSpc>
                <a:spcPct val="80000"/>
              </a:lnSpc>
            </a:pPr>
            <a:r>
              <a:rPr lang="pt-PT" sz="2400" smtClean="0">
                <a:solidFill>
                  <a:srgbClr val="FF0000"/>
                </a:solidFill>
              </a:rPr>
              <a:t>Idade Média</a:t>
            </a:r>
            <a:r>
              <a:rPr lang="pt-PT" sz="2400" smtClean="0"/>
              <a:t/>
            </a:r>
            <a:br>
              <a:rPr lang="pt-PT" sz="2400" smtClean="0"/>
            </a:br>
            <a:r>
              <a:rPr lang="pt-PT" sz="2400" smtClean="0"/>
              <a:t>De 476 a 1453 (Data da queda do Império Romano do Oriente – tomada de Constantinopla pelos turcos)</a:t>
            </a:r>
          </a:p>
          <a:p>
            <a:pPr eaLnBrk="1" hangingPunct="1">
              <a:lnSpc>
                <a:spcPct val="80000"/>
              </a:lnSpc>
              <a:buFontTx/>
              <a:buNone/>
            </a:pPr>
            <a:endParaRPr lang="pt-PT" sz="2400" smtClean="0">
              <a:solidFill>
                <a:srgbClr val="FF0000"/>
              </a:solidFill>
            </a:endParaRPr>
          </a:p>
          <a:p>
            <a:pPr eaLnBrk="1" hangingPunct="1">
              <a:lnSpc>
                <a:spcPct val="80000"/>
              </a:lnSpc>
            </a:pPr>
            <a:r>
              <a:rPr lang="pt-PT" sz="2400" smtClean="0">
                <a:solidFill>
                  <a:srgbClr val="FF0000"/>
                </a:solidFill>
              </a:rPr>
              <a:t>Idade Moderna</a:t>
            </a:r>
            <a:r>
              <a:rPr lang="pt-PT" sz="2400" smtClean="0"/>
              <a:t/>
            </a:r>
            <a:br>
              <a:rPr lang="pt-PT" sz="2400" smtClean="0"/>
            </a:br>
            <a:r>
              <a:rPr lang="pt-PT" sz="2400" smtClean="0"/>
              <a:t>De 1453 a 1789 (Revolução Francesa)</a:t>
            </a:r>
          </a:p>
          <a:p>
            <a:pPr eaLnBrk="1" hangingPunct="1">
              <a:lnSpc>
                <a:spcPct val="80000"/>
              </a:lnSpc>
            </a:pPr>
            <a:endParaRPr lang="pt-PT" sz="2400" smtClean="0"/>
          </a:p>
          <a:p>
            <a:pPr eaLnBrk="1" hangingPunct="1">
              <a:lnSpc>
                <a:spcPct val="80000"/>
              </a:lnSpc>
            </a:pPr>
            <a:r>
              <a:rPr lang="pt-PT" sz="2400" smtClean="0">
                <a:solidFill>
                  <a:srgbClr val="FF0000"/>
                </a:solidFill>
              </a:rPr>
              <a:t>Idade Contemporânea</a:t>
            </a:r>
            <a:r>
              <a:rPr lang="pt-PT" sz="2400" smtClean="0"/>
              <a:t/>
            </a:r>
            <a:br>
              <a:rPr lang="pt-PT" sz="2400" smtClean="0"/>
            </a:br>
            <a:r>
              <a:rPr lang="pt-PT" sz="2400" smtClean="0"/>
              <a:t>de 1789 aos nossos dias.</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additive="base">
                                        <p:cTn id="7"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Effect transition="in" filter="diamond(in)">
                                      <p:cBhvr>
                                        <p:cTn id="13" dur="2000"/>
                                        <p:tgtEl>
                                          <p:spTgt spid="1024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0243">
                                            <p:txEl>
                                              <p:pRg st="4" end="4"/>
                                            </p:txEl>
                                          </p:spTgt>
                                        </p:tgtEl>
                                        <p:attrNameLst>
                                          <p:attrName>style.visibility</p:attrName>
                                        </p:attrNameLst>
                                      </p:cBhvr>
                                      <p:to>
                                        <p:strVal val="visible"/>
                                      </p:to>
                                    </p:set>
                                    <p:animEffect transition="in" filter="diamond(in)">
                                      <p:cBhvr>
                                        <p:cTn id="16" dur="2000"/>
                                        <p:tgtEl>
                                          <p:spTgt spid="10243">
                                            <p:txEl>
                                              <p:pRg st="4" end="4"/>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animEffect transition="in" filter="diamond(in)">
                                      <p:cBhvr>
                                        <p:cTn id="19" dur="2000"/>
                                        <p:tgtEl>
                                          <p:spTgt spid="10243">
                                            <p:txEl>
                                              <p:pRg st="6" end="6"/>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10243">
                                            <p:txEl>
                                              <p:pRg st="8" end="8"/>
                                            </p:txEl>
                                          </p:spTgt>
                                        </p:tgtEl>
                                        <p:attrNameLst>
                                          <p:attrName>style.visibility</p:attrName>
                                        </p:attrNameLst>
                                      </p:cBhvr>
                                      <p:to>
                                        <p:strVal val="visible"/>
                                      </p:to>
                                    </p:set>
                                    <p:animEffect transition="in" filter="diamond(in)">
                                      <p:cBhvr>
                                        <p:cTn id="22" dur="2000"/>
                                        <p:tgtEl>
                                          <p:spTgt spid="10243">
                                            <p:txEl>
                                              <p:pRg st="8" end="8"/>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10243">
                                            <p:txEl>
                                              <p:pRg st="10" end="10"/>
                                            </p:txEl>
                                          </p:spTgt>
                                        </p:tgtEl>
                                        <p:attrNameLst>
                                          <p:attrName>style.visibility</p:attrName>
                                        </p:attrNameLst>
                                      </p:cBhvr>
                                      <p:to>
                                        <p:strVal val="visible"/>
                                      </p:to>
                                    </p:set>
                                    <p:animEffect transition="in" filter="diamond(in)">
                                      <p:cBhvr>
                                        <p:cTn id="25" dur="2000"/>
                                        <p:tgtEl>
                                          <p:spTgt spid="102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body" idx="1"/>
          </p:nvPr>
        </p:nvSpPr>
        <p:spPr>
          <a:xfrm>
            <a:off x="0" y="304800"/>
            <a:ext cx="8915400" cy="6324600"/>
          </a:xfrm>
        </p:spPr>
        <p:txBody>
          <a:bodyPr/>
          <a:lstStyle/>
          <a:p>
            <a:pPr algn="just" eaLnBrk="1" hangingPunct="1">
              <a:lnSpc>
                <a:spcPct val="80000"/>
              </a:lnSpc>
            </a:pPr>
            <a:r>
              <a:rPr lang="pt-PT" sz="2400" smtClean="0"/>
              <a:t>Pré-história: todo o período em que existiram seres humanos que não conheciam a escrita).</a:t>
            </a:r>
          </a:p>
          <a:p>
            <a:pPr algn="just" eaLnBrk="1" hangingPunct="1">
              <a:lnSpc>
                <a:spcPct val="80000"/>
              </a:lnSpc>
            </a:pPr>
            <a:r>
              <a:rPr lang="pt-PT" sz="2400" smtClean="0"/>
              <a:t>Em 10 000 a.C iniciou-se a agricultura no Sudoeste Asiático;</a:t>
            </a:r>
          </a:p>
          <a:p>
            <a:pPr algn="just" eaLnBrk="1" hangingPunct="1">
              <a:lnSpc>
                <a:spcPct val="80000"/>
              </a:lnSpc>
            </a:pPr>
            <a:r>
              <a:rPr lang="pt-PT" sz="2400" smtClean="0"/>
              <a:t>Cerca de 3500 a.C. :</a:t>
            </a:r>
            <a:endParaRPr lang="en-US" sz="2400" smtClean="0"/>
          </a:p>
          <a:p>
            <a:pPr algn="just" eaLnBrk="1" hangingPunct="1">
              <a:lnSpc>
                <a:spcPct val="80000"/>
              </a:lnSpc>
            </a:pPr>
            <a:r>
              <a:rPr lang="en-US" sz="2400" smtClean="0"/>
              <a:t>Invenção da escrita</a:t>
            </a:r>
          </a:p>
          <a:p>
            <a:pPr algn="just" eaLnBrk="1" hangingPunct="1">
              <a:lnSpc>
                <a:spcPct val="80000"/>
              </a:lnSpc>
            </a:pPr>
            <a:r>
              <a:rPr lang="en-US" sz="2400" smtClean="0"/>
              <a:t>Invenção da roda</a:t>
            </a:r>
          </a:p>
          <a:p>
            <a:pPr algn="just" eaLnBrk="1" hangingPunct="1">
              <a:lnSpc>
                <a:spcPct val="80000"/>
              </a:lnSpc>
            </a:pPr>
            <a:r>
              <a:rPr lang="en-US" sz="2400" smtClean="0"/>
              <a:t>Primeira cidade na China</a:t>
            </a:r>
          </a:p>
          <a:p>
            <a:pPr algn="just" eaLnBrk="1" hangingPunct="1">
              <a:lnSpc>
                <a:spcPct val="80000"/>
              </a:lnSpc>
            </a:pPr>
            <a:r>
              <a:rPr lang="en-US" sz="2400" smtClean="0"/>
              <a:t>Civilização Suméria</a:t>
            </a:r>
          </a:p>
          <a:p>
            <a:pPr algn="just" eaLnBrk="1" hangingPunct="1">
              <a:lnSpc>
                <a:spcPct val="80000"/>
              </a:lnSpc>
            </a:pPr>
            <a:r>
              <a:rPr lang="en-US" sz="2400" smtClean="0"/>
              <a:t>Lã na Mesopotâmia</a:t>
            </a:r>
          </a:p>
          <a:p>
            <a:pPr algn="just" eaLnBrk="1" hangingPunct="1">
              <a:lnSpc>
                <a:spcPct val="80000"/>
              </a:lnSpc>
            </a:pPr>
            <a:r>
              <a:rPr lang="pt-PT" sz="2400" smtClean="0"/>
              <a:t>Domesticação de carneiros, cabras e ovelhas na Anatólia</a:t>
            </a:r>
            <a:endParaRPr lang="en-US" sz="2400" smtClean="0"/>
          </a:p>
          <a:p>
            <a:pPr algn="just" eaLnBrk="1" hangingPunct="1">
              <a:lnSpc>
                <a:spcPct val="80000"/>
              </a:lnSpc>
            </a:pPr>
            <a:r>
              <a:rPr lang="pt-PT" sz="2400" smtClean="0"/>
              <a:t>Domesticação do cavalo e do camelo</a:t>
            </a:r>
            <a:endParaRPr lang="en-US" sz="2400" smtClean="0"/>
          </a:p>
          <a:p>
            <a:pPr algn="just" eaLnBrk="1" hangingPunct="1">
              <a:lnSpc>
                <a:spcPct val="80000"/>
              </a:lnSpc>
            </a:pPr>
            <a:r>
              <a:rPr lang="en-US" sz="2400" smtClean="0"/>
              <a:t>Desenvolvimento mineiro na Anatólia” [1]</a:t>
            </a:r>
          </a:p>
          <a:p>
            <a:pPr algn="just" eaLnBrk="1" hangingPunct="1">
              <a:lnSpc>
                <a:spcPct val="80000"/>
              </a:lnSpc>
            </a:pPr>
            <a:r>
              <a:rPr lang="pt-PT" sz="2400" smtClean="0"/>
              <a:t>A agricultura levou à sedentarização do homem, que deixou, a partir daí, de ser nómada (ou caçador-recolector). A agricultura está também na base do aparecimento da propriedade privada, da família e do Estado.</a:t>
            </a:r>
            <a:endParaRPr lang="en-US" sz="2400" smtClean="0"/>
          </a:p>
          <a:p>
            <a:pPr algn="r" eaLnBrk="1" hangingPunct="1">
              <a:lnSpc>
                <a:spcPct val="80000"/>
              </a:lnSpc>
              <a:buFontTx/>
              <a:buNone/>
            </a:pPr>
            <a:r>
              <a:rPr lang="en-US" sz="2000" smtClean="0"/>
              <a:t/>
            </a:r>
            <a:br>
              <a:rPr lang="en-US" sz="2000" smtClean="0"/>
            </a:br>
            <a:r>
              <a:rPr lang="en-US" sz="2000" smtClean="0"/>
              <a:t>[1] http://pt.wikipedia.org/wiki/Origem_da_Terra</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box(in)">
                                      <p:cBhvr>
                                        <p:cTn id="7" dur="500"/>
                                        <p:tgtEl>
                                          <p:spTgt spid="11268">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1268">
                                            <p:txEl>
                                              <p:pRg st="1" end="1"/>
                                            </p:txEl>
                                          </p:spTgt>
                                        </p:tgtEl>
                                        <p:attrNameLst>
                                          <p:attrName>style.visibility</p:attrName>
                                        </p:attrNameLst>
                                      </p:cBhvr>
                                      <p:to>
                                        <p:strVal val="visible"/>
                                      </p:to>
                                    </p:set>
                                    <p:animEffect transition="in" filter="box(in)">
                                      <p:cBhvr>
                                        <p:cTn id="10" dur="500"/>
                                        <p:tgtEl>
                                          <p:spTgt spid="11268">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11268">
                                            <p:txEl>
                                              <p:pRg st="2" end="2"/>
                                            </p:txEl>
                                          </p:spTgt>
                                        </p:tgtEl>
                                        <p:attrNameLst>
                                          <p:attrName>style.visibility</p:attrName>
                                        </p:attrNameLst>
                                      </p:cBhvr>
                                      <p:to>
                                        <p:strVal val="visible"/>
                                      </p:to>
                                    </p:set>
                                    <p:animEffect transition="in" filter="box(in)">
                                      <p:cBhvr>
                                        <p:cTn id="13" dur="500"/>
                                        <p:tgtEl>
                                          <p:spTgt spid="11268">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11268">
                                            <p:txEl>
                                              <p:pRg st="3" end="3"/>
                                            </p:txEl>
                                          </p:spTgt>
                                        </p:tgtEl>
                                        <p:attrNameLst>
                                          <p:attrName>style.visibility</p:attrName>
                                        </p:attrNameLst>
                                      </p:cBhvr>
                                      <p:to>
                                        <p:strVal val="visible"/>
                                      </p:to>
                                    </p:set>
                                    <p:animEffect transition="in" filter="box(in)">
                                      <p:cBhvr>
                                        <p:cTn id="16" dur="500"/>
                                        <p:tgtEl>
                                          <p:spTgt spid="11268">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11268">
                                            <p:txEl>
                                              <p:pRg st="4" end="4"/>
                                            </p:txEl>
                                          </p:spTgt>
                                        </p:tgtEl>
                                        <p:attrNameLst>
                                          <p:attrName>style.visibility</p:attrName>
                                        </p:attrNameLst>
                                      </p:cBhvr>
                                      <p:to>
                                        <p:strVal val="visible"/>
                                      </p:to>
                                    </p:set>
                                    <p:animEffect transition="in" filter="box(in)">
                                      <p:cBhvr>
                                        <p:cTn id="19" dur="500"/>
                                        <p:tgtEl>
                                          <p:spTgt spid="11268">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11268">
                                            <p:txEl>
                                              <p:pRg st="5" end="5"/>
                                            </p:txEl>
                                          </p:spTgt>
                                        </p:tgtEl>
                                        <p:attrNameLst>
                                          <p:attrName>style.visibility</p:attrName>
                                        </p:attrNameLst>
                                      </p:cBhvr>
                                      <p:to>
                                        <p:strVal val="visible"/>
                                      </p:to>
                                    </p:set>
                                    <p:animEffect transition="in" filter="box(in)">
                                      <p:cBhvr>
                                        <p:cTn id="22" dur="500"/>
                                        <p:tgtEl>
                                          <p:spTgt spid="11268">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11268">
                                            <p:txEl>
                                              <p:pRg st="6" end="6"/>
                                            </p:txEl>
                                          </p:spTgt>
                                        </p:tgtEl>
                                        <p:attrNameLst>
                                          <p:attrName>style.visibility</p:attrName>
                                        </p:attrNameLst>
                                      </p:cBhvr>
                                      <p:to>
                                        <p:strVal val="visible"/>
                                      </p:to>
                                    </p:set>
                                    <p:animEffect transition="in" filter="box(in)">
                                      <p:cBhvr>
                                        <p:cTn id="25" dur="500"/>
                                        <p:tgtEl>
                                          <p:spTgt spid="11268">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11268">
                                            <p:txEl>
                                              <p:pRg st="7" end="7"/>
                                            </p:txEl>
                                          </p:spTgt>
                                        </p:tgtEl>
                                        <p:attrNameLst>
                                          <p:attrName>style.visibility</p:attrName>
                                        </p:attrNameLst>
                                      </p:cBhvr>
                                      <p:to>
                                        <p:strVal val="visible"/>
                                      </p:to>
                                    </p:set>
                                    <p:animEffect transition="in" filter="box(in)">
                                      <p:cBhvr>
                                        <p:cTn id="28" dur="500"/>
                                        <p:tgtEl>
                                          <p:spTgt spid="11268">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11268">
                                            <p:txEl>
                                              <p:pRg st="8" end="8"/>
                                            </p:txEl>
                                          </p:spTgt>
                                        </p:tgtEl>
                                        <p:attrNameLst>
                                          <p:attrName>style.visibility</p:attrName>
                                        </p:attrNameLst>
                                      </p:cBhvr>
                                      <p:to>
                                        <p:strVal val="visible"/>
                                      </p:to>
                                    </p:set>
                                    <p:animEffect transition="in" filter="box(in)">
                                      <p:cBhvr>
                                        <p:cTn id="31" dur="500"/>
                                        <p:tgtEl>
                                          <p:spTgt spid="11268">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11268">
                                            <p:txEl>
                                              <p:pRg st="9" end="9"/>
                                            </p:txEl>
                                          </p:spTgt>
                                        </p:tgtEl>
                                        <p:attrNameLst>
                                          <p:attrName>style.visibility</p:attrName>
                                        </p:attrNameLst>
                                      </p:cBhvr>
                                      <p:to>
                                        <p:strVal val="visible"/>
                                      </p:to>
                                    </p:set>
                                    <p:animEffect transition="in" filter="box(in)">
                                      <p:cBhvr>
                                        <p:cTn id="34" dur="500"/>
                                        <p:tgtEl>
                                          <p:spTgt spid="11268">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11268">
                                            <p:txEl>
                                              <p:pRg st="10" end="10"/>
                                            </p:txEl>
                                          </p:spTgt>
                                        </p:tgtEl>
                                        <p:attrNameLst>
                                          <p:attrName>style.visibility</p:attrName>
                                        </p:attrNameLst>
                                      </p:cBhvr>
                                      <p:to>
                                        <p:strVal val="visible"/>
                                      </p:to>
                                    </p:set>
                                    <p:animEffect transition="in" filter="box(in)">
                                      <p:cBhvr>
                                        <p:cTn id="37" dur="500"/>
                                        <p:tgtEl>
                                          <p:spTgt spid="11268">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11268">
                                            <p:txEl>
                                              <p:pRg st="11" end="11"/>
                                            </p:txEl>
                                          </p:spTgt>
                                        </p:tgtEl>
                                        <p:attrNameLst>
                                          <p:attrName>style.visibility</p:attrName>
                                        </p:attrNameLst>
                                      </p:cBhvr>
                                      <p:to>
                                        <p:strVal val="visible"/>
                                      </p:to>
                                    </p:set>
                                    <p:animEffect transition="in" filter="box(in)">
                                      <p:cBhvr>
                                        <p:cTn id="40" dur="500"/>
                                        <p:tgtEl>
                                          <p:spTgt spid="11268">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1268">
                                            <p:txEl>
                                              <p:pRg st="12" end="12"/>
                                            </p:txEl>
                                          </p:spTgt>
                                        </p:tgtEl>
                                        <p:attrNameLst>
                                          <p:attrName>style.visibility</p:attrName>
                                        </p:attrNameLst>
                                      </p:cBhvr>
                                      <p:to>
                                        <p:strVal val="visible"/>
                                      </p:to>
                                    </p:set>
                                    <p:animEffect transition="in" filter="wheel(4)">
                                      <p:cBhvr>
                                        <p:cTn id="45" dur="2000"/>
                                        <p:tgtEl>
                                          <p:spTgt spid="1126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pt-PT" sz="3600" b="1" smtClean="0"/>
              <a:t>3.2- A nossa espécie desenvolveu o que se chama “cultura”</a:t>
            </a:r>
            <a:endParaRPr lang="en-US" sz="3600" b="1" smtClean="0"/>
          </a:p>
        </p:txBody>
      </p:sp>
      <p:sp>
        <p:nvSpPr>
          <p:cNvPr id="12291" name="Rectangle 3"/>
          <p:cNvSpPr>
            <a:spLocks noGrp="1" noChangeArrowheads="1"/>
          </p:cNvSpPr>
          <p:nvPr>
            <p:ph type="body" idx="1"/>
          </p:nvPr>
        </p:nvSpPr>
        <p:spPr/>
        <p:txBody>
          <a:bodyPr/>
          <a:lstStyle/>
          <a:p>
            <a:pPr algn="just" eaLnBrk="1" hangingPunct="1">
              <a:lnSpc>
                <a:spcPct val="80000"/>
              </a:lnSpc>
            </a:pPr>
            <a:r>
              <a:rPr lang="pt-PT" sz="2400" b="1" smtClean="0"/>
              <a:t>“</a:t>
            </a:r>
            <a:r>
              <a:rPr lang="pt-PT" sz="2400" smtClean="0"/>
              <a:t>Homem: </a:t>
            </a:r>
          </a:p>
          <a:p>
            <a:pPr algn="just" eaLnBrk="1" hangingPunct="1">
              <a:lnSpc>
                <a:spcPct val="80000"/>
              </a:lnSpc>
            </a:pPr>
            <a:r>
              <a:rPr lang="pt-PT" sz="2400" smtClean="0"/>
              <a:t>Unidade</a:t>
            </a:r>
          </a:p>
          <a:p>
            <a:pPr algn="just" eaLnBrk="1" hangingPunct="1">
              <a:lnSpc>
                <a:spcPct val="80000"/>
              </a:lnSpc>
            </a:pPr>
            <a:r>
              <a:rPr lang="pt-PT" sz="2400" smtClean="0"/>
              <a:t>bio-psico-sócio-cultural</a:t>
            </a:r>
          </a:p>
          <a:p>
            <a:pPr algn="just" eaLnBrk="1" hangingPunct="1">
              <a:lnSpc>
                <a:spcPct val="80000"/>
              </a:lnSpc>
              <a:buFontTx/>
              <a:buNone/>
            </a:pPr>
            <a:r>
              <a:rPr lang="pt-PT" sz="2400" smtClean="0"/>
              <a:t/>
            </a:r>
            <a:br>
              <a:rPr lang="pt-PT" sz="2400" smtClean="0"/>
            </a:br>
            <a:r>
              <a:rPr lang="pt-PT" sz="2400" smtClean="0"/>
              <a:t>- Dizer que o homem é um ser biocultural não é simplesmente justapor estes dois termos, mas mostrar que eles se co-produzem e que desembocam nesta dupla proposição:</a:t>
            </a:r>
          </a:p>
          <a:p>
            <a:pPr algn="just" eaLnBrk="1" hangingPunct="1">
              <a:lnSpc>
                <a:spcPct val="80000"/>
              </a:lnSpc>
              <a:buFontTx/>
              <a:buNone/>
            </a:pPr>
            <a:r>
              <a:rPr lang="pt-PT" sz="2400" smtClean="0"/>
              <a:t/>
            </a:r>
            <a:br>
              <a:rPr lang="pt-PT" sz="2400" smtClean="0"/>
            </a:br>
            <a:r>
              <a:rPr lang="pt-PT" sz="2400" smtClean="0"/>
              <a:t/>
            </a:r>
            <a:br>
              <a:rPr lang="pt-PT" sz="2400" smtClean="0"/>
            </a:br>
            <a:r>
              <a:rPr lang="pt-PT" sz="2400" smtClean="0"/>
              <a:t>- Todo o acto humano é biocultural (comer, dormir, defecar, acasalar, cantar, dançar, pensar ou meditar).</a:t>
            </a:r>
          </a:p>
          <a:p>
            <a:pPr algn="just" eaLnBrk="1" hangingPunct="1">
              <a:lnSpc>
                <a:spcPct val="80000"/>
              </a:lnSpc>
              <a:buFontTx/>
              <a:buNone/>
            </a:pPr>
            <a:r>
              <a:rPr lang="pt-PT" sz="2400" smtClean="0"/>
              <a:t/>
            </a:r>
            <a:br>
              <a:rPr lang="pt-PT" sz="2400" smtClean="0"/>
            </a:br>
            <a:r>
              <a:rPr lang="pt-PT" sz="2400" smtClean="0"/>
              <a:t>- Todo o acto humano é, ao mesmo tempo, totalmente biológico e totalmente cultural.</a:t>
            </a:r>
          </a:p>
          <a:p>
            <a:pPr algn="just" eaLnBrk="1" hangingPunct="1">
              <a:lnSpc>
                <a:spcPct val="80000"/>
              </a:lnSpc>
              <a:buFontTx/>
              <a:buNone/>
            </a:pPr>
            <a:r>
              <a:rPr lang="pt-PT" sz="2400" smtClean="0"/>
              <a:t/>
            </a:r>
            <a:br>
              <a:rPr lang="pt-PT" sz="2400" smtClean="0"/>
            </a:br>
            <a:r>
              <a:rPr lang="pt-PT" sz="2000" smtClean="0"/>
              <a:t/>
            </a:r>
            <a:br>
              <a:rPr lang="pt-PT" sz="2000" smtClean="0"/>
            </a:br>
            <a:r>
              <a:rPr lang="pt-PT" sz="2000" smtClean="0"/>
              <a:t/>
            </a:r>
            <a:br>
              <a:rPr lang="pt-PT" sz="2000" smtClean="0"/>
            </a:br>
            <a:endParaRPr lang="en-US" sz="20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 calcmode="lin" valueType="num">
                                      <p:cBhvr additive="base">
                                        <p:cTn id="17"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291">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 calcmode="lin" valueType="num">
                                      <p:cBhvr additive="base">
                                        <p:cTn id="21"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 calcmode="lin" valueType="num">
                                      <p:cBhvr additive="base">
                                        <p:cTn id="27"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2291">
                                            <p:txEl>
                                              <p:pRg st="4" end="4"/>
                                            </p:txEl>
                                          </p:spTgt>
                                        </p:tgtEl>
                                        <p:attrNameLst>
                                          <p:attrName>style.visibility</p:attrName>
                                        </p:attrNameLst>
                                      </p:cBhvr>
                                      <p:to>
                                        <p:strVal val="visible"/>
                                      </p:to>
                                    </p:set>
                                    <p:anim calcmode="lin" valueType="num">
                                      <p:cBhvr additive="base">
                                        <p:cTn id="33"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2291">
                                            <p:txEl>
                                              <p:pRg st="5" end="5"/>
                                            </p:txEl>
                                          </p:spTgt>
                                        </p:tgtEl>
                                        <p:attrNameLst>
                                          <p:attrName>style.visibility</p:attrName>
                                        </p:attrNameLst>
                                      </p:cBhvr>
                                      <p:to>
                                        <p:strVal val="visible"/>
                                      </p:to>
                                    </p:set>
                                    <p:anim calcmode="lin" valueType="num">
                                      <p:cBhvr additive="base">
                                        <p:cTn id="39"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13316" name="Rectangle 4"/>
          <p:cNvSpPr>
            <a:spLocks noGrp="1" noChangeArrowheads="1"/>
          </p:cNvSpPr>
          <p:nvPr>
            <p:ph type="body" idx="1"/>
          </p:nvPr>
        </p:nvSpPr>
        <p:spPr>
          <a:xfrm>
            <a:off x="457200" y="457200"/>
            <a:ext cx="8229600" cy="5668963"/>
          </a:xfrm>
        </p:spPr>
        <p:txBody>
          <a:bodyPr/>
          <a:lstStyle/>
          <a:p>
            <a:pPr eaLnBrk="1" hangingPunct="1">
              <a:lnSpc>
                <a:spcPct val="80000"/>
              </a:lnSpc>
            </a:pPr>
            <a:endParaRPr lang="pt-PT" sz="2000" smtClean="0"/>
          </a:p>
          <a:p>
            <a:pPr algn="just" eaLnBrk="1" hangingPunct="1">
              <a:lnSpc>
                <a:spcPct val="80000"/>
              </a:lnSpc>
            </a:pPr>
            <a:r>
              <a:rPr lang="pt-PT" sz="2400" smtClean="0"/>
              <a:t>Comecemos pelo primeiro ponto: o homem é um ser totalmente biológico. Antes de mais é preciso ver que todos os traços propriamente humanos derivam de traços específicos dos primatas ou dos mamíferos que se desenvolvem e se tornam permanentes. Neste sentido, o homem é um superprimata: traços que eram esporádicos ou provisórios no primata - o bipedismo, a utilização de utensílios e mesmo uma certa forma de curiosidade, de inteligência, de consciência de si - tornaram-se sistemáticos no homem. O mesmo se verifica no domínio da afectividade: o jovem mamífero é um ser ligado à mãe (...) e é nesta forma primitiva que radica o amor e a ternura humana. Os sentimentos de fraternidade e de rivalidade que se encontram nos mamíferos desenvolveram-se também na nossa espécie: o homem tornou-se capaz da maior amizade como da maior hostilidade para com o seu semelhante. (...)</a:t>
            </a:r>
          </a:p>
          <a:p>
            <a:pPr algn="just" eaLnBrk="1" hangingPunct="1">
              <a:lnSpc>
                <a:spcPct val="80000"/>
              </a:lnSpc>
              <a:buFontTx/>
              <a:buNone/>
            </a:pPr>
            <a:r>
              <a:rPr lang="pt-PT" sz="2400" smtClean="0"/>
              <a:t/>
            </a:r>
            <a:br>
              <a:rPr lang="pt-PT" sz="2400" smtClean="0"/>
            </a:br>
            <a:r>
              <a:rPr lang="pt-PT" sz="2000" smtClean="0"/>
              <a:t/>
            </a:r>
            <a:br>
              <a:rPr lang="pt-PT" sz="2000" smtClean="0"/>
            </a:br>
            <a:r>
              <a:rPr lang="pt-PT" sz="1600" smtClean="0"/>
              <a:t/>
            </a:r>
            <a:br>
              <a:rPr lang="pt-PT" sz="1600" smtClean="0"/>
            </a:br>
            <a:endParaRPr lang="en-US" sz="16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3316">
                                            <p:txEl>
                                              <p:pRg st="1" end="1"/>
                                            </p:txEl>
                                          </p:spTgt>
                                        </p:tgtEl>
                                        <p:attrNameLst>
                                          <p:attrName>style.visibility</p:attrName>
                                        </p:attrNameLst>
                                      </p:cBhvr>
                                      <p:to>
                                        <p:strVal val="visible"/>
                                      </p:to>
                                    </p:set>
                                    <p:animEffect transition="in" filter="wheel(4)">
                                      <p:cBhvr>
                                        <p:cTn id="7" dur="2000"/>
                                        <p:tgtEl>
                                          <p:spTgt spid="133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4340" name="Rectangle 4"/>
          <p:cNvSpPr>
            <a:spLocks noGrp="1" noChangeArrowheads="1"/>
          </p:cNvSpPr>
          <p:nvPr>
            <p:ph type="body" idx="1"/>
          </p:nvPr>
        </p:nvSpPr>
        <p:spPr>
          <a:xfrm>
            <a:off x="457200" y="381000"/>
            <a:ext cx="8229600" cy="5745163"/>
          </a:xfrm>
        </p:spPr>
        <p:txBody>
          <a:bodyPr/>
          <a:lstStyle/>
          <a:p>
            <a:pPr algn="just" eaLnBrk="1" hangingPunct="1">
              <a:lnSpc>
                <a:spcPct val="80000"/>
              </a:lnSpc>
            </a:pPr>
            <a:r>
              <a:rPr lang="pt-PT" sz="2400" smtClean="0"/>
              <a:t>Falta mostrar agora que o homem é totalmente cultural. Antes de mais, é preciso recordar que qualquer acto é totalmente culturalizado: comer, dormir e mesmo sorrir ou chorar. Sabemos bem, por exemplo, que o sorriso do japonês não é igual à gargalhada do americano! E a coisa mais espantosa aqui é que os actos que são mais biológicos são precisamente os que são mais culturais: nascer, morrer, casar. (...).</a:t>
            </a:r>
          </a:p>
          <a:p>
            <a:pPr algn="just" eaLnBrk="1" hangingPunct="1">
              <a:lnSpc>
                <a:spcPct val="80000"/>
              </a:lnSpc>
              <a:buFontTx/>
              <a:buNone/>
            </a:pPr>
            <a:r>
              <a:rPr lang="pt-PT" sz="2400" smtClean="0"/>
              <a:t/>
            </a:r>
            <a:br>
              <a:rPr lang="pt-PT" sz="2400" smtClean="0"/>
            </a:br>
            <a:r>
              <a:rPr lang="pt-PT" sz="2400" smtClean="0"/>
              <a:t/>
            </a:r>
            <a:br>
              <a:rPr lang="pt-PT" sz="2400" smtClean="0"/>
            </a:br>
            <a:r>
              <a:rPr lang="pt-PT" sz="2400" smtClean="0"/>
              <a:t>A ideia de uma definição biocultural de homem é fundamental e rica de consequências. O processo biocultural é um processo incessantemente recomeçado que, a cada instante, refaz-se a nível dos indivíduos e a nível das sociedades. Eu definiria, por isso, o nó górdio da nova antropologia do seguinte modo: o ser humano é totalmente humano porque é, ao mesmo tempo, plena e totalmente vivo e plena e totalmente cultural."[1]</a:t>
            </a:r>
          </a:p>
          <a:p>
            <a:pPr algn="just" eaLnBrk="1" hangingPunct="1">
              <a:lnSpc>
                <a:spcPct val="80000"/>
              </a:lnSpc>
              <a:buFontTx/>
              <a:buNone/>
            </a:pPr>
            <a:r>
              <a:rPr lang="en-US" sz="1800" smtClean="0"/>
              <a:t> </a:t>
            </a:r>
            <a:br>
              <a:rPr lang="en-US" sz="1800" smtClean="0"/>
            </a:br>
            <a:r>
              <a:rPr lang="en-US" sz="1800" smtClean="0"/>
              <a:t>[1]</a:t>
            </a:r>
            <a:r>
              <a:rPr lang="pt-PT" sz="1800" smtClean="0"/>
              <a:t> http://br.answers.yahoo.com/question/index?qid=20081115083618AAc1Q68 – Edgar Morin, A Unidade do Homem.</a:t>
            </a:r>
            <a:endParaRPr lang="en-US" sz="18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 calcmode="lin" valueType="num">
                                      <p:cBhvr additive="base">
                                        <p:cTn id="7" dur="500" fill="hold"/>
                                        <p:tgtEl>
                                          <p:spTgt spid="1434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4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340">
                                            <p:txEl>
                                              <p:pRg st="1" end="1"/>
                                            </p:txEl>
                                          </p:spTgt>
                                        </p:tgtEl>
                                        <p:attrNameLst>
                                          <p:attrName>style.visibility</p:attrName>
                                        </p:attrNameLst>
                                      </p:cBhvr>
                                      <p:to>
                                        <p:strVal val="visible"/>
                                      </p:to>
                                    </p:set>
                                    <p:anim calcmode="lin" valueType="num">
                                      <p:cBhvr additive="base">
                                        <p:cTn id="13" dur="500" fill="hold"/>
                                        <p:tgtEl>
                                          <p:spTgt spid="1434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4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340">
                                            <p:txEl>
                                              <p:pRg st="2" end="2"/>
                                            </p:txEl>
                                          </p:spTgt>
                                        </p:tgtEl>
                                        <p:attrNameLst>
                                          <p:attrName>style.visibility</p:attrName>
                                        </p:attrNameLst>
                                      </p:cBhvr>
                                      <p:to>
                                        <p:strVal val="visible"/>
                                      </p:to>
                                    </p:set>
                                    <p:anim calcmode="lin" valueType="num">
                                      <p:cBhvr additive="base">
                                        <p:cTn id="19" dur="500" fill="hold"/>
                                        <p:tgtEl>
                                          <p:spTgt spid="1434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4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7C80"/>
        </a:solidFill>
        <a:effectLst/>
      </p:bgPr>
    </p:bg>
    <p:spTree>
      <p:nvGrpSpPr>
        <p:cNvPr id="1" name=""/>
        <p:cNvGrpSpPr/>
        <p:nvPr/>
      </p:nvGrpSpPr>
      <p:grpSpPr>
        <a:xfrm>
          <a:off x="0" y="0"/>
          <a:ext cx="0" cy="0"/>
          <a:chOff x="0" y="0"/>
          <a:chExt cx="0" cy="0"/>
        </a:xfrm>
      </p:grpSpPr>
      <p:sp>
        <p:nvSpPr>
          <p:cNvPr id="15364" name="Rectangle 4"/>
          <p:cNvSpPr>
            <a:spLocks noGrp="1" noChangeArrowheads="1"/>
          </p:cNvSpPr>
          <p:nvPr>
            <p:ph type="body" idx="1"/>
          </p:nvPr>
        </p:nvSpPr>
        <p:spPr>
          <a:xfrm>
            <a:off x="457200" y="457200"/>
            <a:ext cx="8229600" cy="5668963"/>
          </a:xfrm>
        </p:spPr>
        <p:txBody>
          <a:bodyPr/>
          <a:lstStyle/>
          <a:p>
            <a:pPr algn="just" eaLnBrk="1" hangingPunct="1"/>
            <a:r>
              <a:rPr lang="pt-PT" smtClean="0"/>
              <a:t>A Cultura é tudo o que não é apenas biológico. “Modos de sentir, pensar e agir comuns a grupos maiores ou menores de pessoas”, segundo o sociólogo Guy Rocher, in Sociologia Geral, tomo 2.</a:t>
            </a:r>
          </a:p>
          <a:p>
            <a:pPr algn="just" eaLnBrk="1" hangingPunct="1"/>
            <a:r>
              <a:rPr lang="pt-PT" smtClean="0"/>
              <a:t>A Cultura envolve hábitos alimentares (culinária), vestuário, crenças (religião, por exemplo), valores (honestidade, honra e vergonha, questões relativas à sexualidade e costumes), divertimentos, etc.</a:t>
            </a:r>
            <a:endParaRPr lang="en-US"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 calcmode="lin" valueType="num">
                                      <p:cBhvr additive="base">
                                        <p:cTn id="7" dur="500" fill="hold"/>
                                        <p:tgtEl>
                                          <p:spTgt spid="1536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4">
                                            <p:txEl>
                                              <p:pRg st="1" end="1"/>
                                            </p:txEl>
                                          </p:spTgt>
                                        </p:tgtEl>
                                        <p:attrNameLst>
                                          <p:attrName>style.visibility</p:attrName>
                                        </p:attrNameLst>
                                      </p:cBhvr>
                                      <p:to>
                                        <p:strVal val="visible"/>
                                      </p:to>
                                    </p:set>
                                    <p:anim calcmode="lin" valueType="num">
                                      <p:cBhvr additive="base">
                                        <p:cTn id="13" dur="500" fill="hold"/>
                                        <p:tgtEl>
                                          <p:spTgt spid="1536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hangingPunct="1"/>
            <a:r>
              <a:rPr lang="pt-PT" smtClean="0"/>
              <a:t>Introdução</a:t>
            </a:r>
          </a:p>
        </p:txBody>
      </p:sp>
      <p:sp>
        <p:nvSpPr>
          <p:cNvPr id="3" name="Marcador de Posição de Conteúdo 2"/>
          <p:cNvSpPr>
            <a:spLocks noGrp="1"/>
          </p:cNvSpPr>
          <p:nvPr>
            <p:ph idx="1"/>
          </p:nvPr>
        </p:nvSpPr>
        <p:spPr/>
        <p:txBody>
          <a:bodyPr/>
          <a:lstStyle/>
          <a:p>
            <a:pPr algn="just" eaLnBrk="1" hangingPunct="1">
              <a:buFontTx/>
              <a:buNone/>
            </a:pPr>
            <a:r>
              <a:rPr lang="pt-PT" smtClean="0"/>
              <a:t>	Este texto tem finalidades meramente docentes. Questões consideradas não consensuais estão ausentes.</a:t>
            </a:r>
          </a:p>
          <a:p>
            <a:pPr algn="just" eaLnBrk="1" hangingPunct="1">
              <a:buFontTx/>
              <a:buNone/>
            </a:pPr>
            <a:r>
              <a:rPr lang="pt-PT" smtClean="0"/>
              <a:t>	Utiliza-se a grafia ainda em vigor em Portugal e no Brasil, respeitando as fontes citadas.</a:t>
            </a:r>
          </a:p>
          <a:p>
            <a:pPr algn="just" eaLnBrk="1" hangingPunct="1">
              <a:buFontTx/>
              <a:buNone/>
            </a:pPr>
            <a:endParaRPr lang="pt-PT" smtClean="0"/>
          </a:p>
          <a:p>
            <a:pPr algn="ctr" eaLnBrk="1" hangingPunct="1">
              <a:buFontTx/>
              <a:buNone/>
            </a:pPr>
            <a:r>
              <a:rPr lang="pt-PT" smtClean="0"/>
              <a:t>	Carlos Mota, Outubro de 2009</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amond(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amond(in)">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pt-PT" sz="4000" b="1" smtClean="0"/>
              <a:t>3.3- O Homem é Biológico, Psicológico, Social e Cultural.</a:t>
            </a:r>
            <a:r>
              <a:rPr lang="pt-PT" sz="4000" smtClean="0"/>
              <a:t> </a:t>
            </a:r>
            <a:endParaRPr lang="en-US" sz="4000" smtClean="0"/>
          </a:p>
        </p:txBody>
      </p:sp>
      <p:sp>
        <p:nvSpPr>
          <p:cNvPr id="16387" name="Rectangle 3"/>
          <p:cNvSpPr>
            <a:spLocks noGrp="1" noChangeArrowheads="1"/>
          </p:cNvSpPr>
          <p:nvPr>
            <p:ph type="body" idx="1"/>
          </p:nvPr>
        </p:nvSpPr>
        <p:spPr/>
        <p:txBody>
          <a:bodyPr/>
          <a:lstStyle/>
          <a:p>
            <a:pPr algn="just" eaLnBrk="1" hangingPunct="1">
              <a:lnSpc>
                <a:spcPct val="80000"/>
              </a:lnSpc>
            </a:pPr>
            <a:r>
              <a:rPr lang="pt-PT" sz="2400" smtClean="0"/>
              <a:t>Em termos Biológicos podemos dizer que o homem é um predador organizado em torno de um tubo digestivo.</a:t>
            </a:r>
          </a:p>
          <a:p>
            <a:pPr algn="just" eaLnBrk="1" hangingPunct="1">
              <a:lnSpc>
                <a:spcPct val="80000"/>
              </a:lnSpc>
              <a:buFontTx/>
              <a:buNone/>
            </a:pPr>
            <a:endParaRPr lang="pt-PT" sz="2400" i="1" smtClean="0"/>
          </a:p>
          <a:p>
            <a:pPr algn="just" eaLnBrk="1" hangingPunct="1">
              <a:lnSpc>
                <a:spcPct val="80000"/>
              </a:lnSpc>
            </a:pPr>
            <a:r>
              <a:rPr lang="pt-PT" sz="2400" i="1" smtClean="0"/>
              <a:t>“</a:t>
            </a:r>
            <a:r>
              <a:rPr lang="pt-PT" sz="2400" smtClean="0"/>
              <a:t>Predador </a:t>
            </a:r>
            <a:r>
              <a:rPr lang="pt-PT" sz="2400" i="1" smtClean="0"/>
              <a:t>| </a:t>
            </a:r>
            <a:r>
              <a:rPr lang="pt-PT" sz="2400" smtClean="0"/>
              <a:t>adj.</a:t>
            </a:r>
            <a:r>
              <a:rPr lang="pt-PT" sz="2400" i="1" smtClean="0"/>
              <a:t> | </a:t>
            </a:r>
            <a:r>
              <a:rPr lang="pt-PT" sz="2400" smtClean="0"/>
              <a:t>substantivo. masculino. 3. Animal que se alimenta atacando outros seres vivos para os matar e se alimentar da sua substância.” [1]</a:t>
            </a:r>
          </a:p>
          <a:p>
            <a:pPr algn="just" eaLnBrk="1" hangingPunct="1">
              <a:lnSpc>
                <a:spcPct val="80000"/>
              </a:lnSpc>
              <a:buFontTx/>
              <a:buNone/>
            </a:pPr>
            <a:endParaRPr lang="pt-PT" sz="2400" smtClean="0"/>
          </a:p>
          <a:p>
            <a:pPr algn="just" eaLnBrk="1" hangingPunct="1">
              <a:lnSpc>
                <a:spcPct val="80000"/>
              </a:lnSpc>
            </a:pPr>
            <a:r>
              <a:rPr lang="pt-PT" sz="2400" smtClean="0"/>
              <a:t>O homem pensa, logo é Psicológico, tem uma mente activa e inteligente.</a:t>
            </a:r>
          </a:p>
          <a:p>
            <a:pPr algn="just" eaLnBrk="1" hangingPunct="1">
              <a:lnSpc>
                <a:spcPct val="80000"/>
              </a:lnSpc>
              <a:buFontTx/>
              <a:buNone/>
            </a:pPr>
            <a:endParaRPr lang="pt-PT" sz="2400" smtClean="0"/>
          </a:p>
          <a:p>
            <a:pPr algn="just" eaLnBrk="1" hangingPunct="1">
              <a:lnSpc>
                <a:spcPct val="80000"/>
              </a:lnSpc>
            </a:pPr>
            <a:r>
              <a:rPr lang="pt-PT" sz="2400" smtClean="0"/>
              <a:t>O homem é um ser social. Vive essencialmente em sociedade. O caso de pessoas que vivem sós é raro e confirma a regra. O homem não é um animal gregário como os insectos, mas, sendo “semi-gregário” (B. Russell) é um ser social.</a:t>
            </a:r>
          </a:p>
          <a:p>
            <a:pPr algn="just" eaLnBrk="1" hangingPunct="1">
              <a:lnSpc>
                <a:spcPct val="80000"/>
              </a:lnSpc>
              <a:buFontTx/>
              <a:buNone/>
            </a:pPr>
            <a:r>
              <a:rPr lang="en-US" sz="2400" smtClean="0"/>
              <a:t>[1]</a:t>
            </a:r>
            <a:r>
              <a:rPr lang="pt-PT" sz="2400" smtClean="0"/>
              <a:t> http://www.priberam.pt/dlpo/firefox.aspx?pal=Predador</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amond(in)">
                                      <p:cBhvr>
                                        <p:cTn id="7" dur="20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calcmode="lin" valueType="num">
                                      <p:cBhvr additive="base">
                                        <p:cTn id="12"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6387">
                                            <p:txEl>
                                              <p:pRg st="2" end="2"/>
                                            </p:txEl>
                                          </p:spTgt>
                                        </p:tgtEl>
                                        <p:attrNameLst>
                                          <p:attrName>style.visibility</p:attrName>
                                        </p:attrNameLst>
                                      </p:cBhvr>
                                      <p:to>
                                        <p:strVal val="visible"/>
                                      </p:to>
                                    </p:set>
                                    <p:anim calcmode="lin" valueType="num">
                                      <p:cBhvr additive="base">
                                        <p:cTn id="18"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387">
                                            <p:txEl>
                                              <p:pRg st="4" end="4"/>
                                            </p:txEl>
                                          </p:spTgt>
                                        </p:tgtEl>
                                        <p:attrNameLst>
                                          <p:attrName>style.visibility</p:attrName>
                                        </p:attrNameLst>
                                      </p:cBhvr>
                                      <p:to>
                                        <p:strVal val="visible"/>
                                      </p:to>
                                    </p:set>
                                    <p:anim calcmode="lin" valueType="num">
                                      <p:cBhvr additive="base">
                                        <p:cTn id="24"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6387">
                                            <p:txEl>
                                              <p:pRg st="6" end="6"/>
                                            </p:txEl>
                                          </p:spTgt>
                                        </p:tgtEl>
                                        <p:attrNameLst>
                                          <p:attrName>style.visibility</p:attrName>
                                        </p:attrNameLst>
                                      </p:cBhvr>
                                      <p:to>
                                        <p:strVal val="visible"/>
                                      </p:to>
                                    </p:set>
                                    <p:anim calcmode="lin" valueType="num">
                                      <p:cBhvr additive="base">
                                        <p:cTn id="30"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6387">
                                            <p:txEl>
                                              <p:pRg st="6" end="6"/>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6387">
                                            <p:txEl>
                                              <p:pRg st="7" end="7"/>
                                            </p:txEl>
                                          </p:spTgt>
                                        </p:tgtEl>
                                        <p:attrNameLst>
                                          <p:attrName>style.visibility</p:attrName>
                                        </p:attrNameLst>
                                      </p:cBhvr>
                                      <p:to>
                                        <p:strVal val="visible"/>
                                      </p:to>
                                    </p:set>
                                    <p:anim calcmode="lin" valueType="num">
                                      <p:cBhvr additive="base">
                                        <p:cTn id="34" dur="5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638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381000" y="304800"/>
            <a:ext cx="8229600" cy="5287963"/>
          </a:xfrm>
        </p:spPr>
        <p:txBody>
          <a:bodyPr/>
          <a:lstStyle/>
          <a:p>
            <a:pPr algn="just" eaLnBrk="1" hangingPunct="1">
              <a:lnSpc>
                <a:spcPct val="150000"/>
              </a:lnSpc>
            </a:pPr>
            <a:r>
              <a:rPr lang="pt-PT" sz="2800" smtClean="0"/>
              <a:t>O homem é cultural porque a forma como entende o mundo depende da cultura na qual é criado e cujos valores absorve pelo processo educativo. Este processo não se limita à escola: vai muito para além dela, começa na família, passa pelo grupo de amigos ou colegas, pelo que recebe dos meios de comunicação social [televisão, jornais/revistas, rádio] (hoje também pela Internet), pela Igreja (se pertencer a uma).</a:t>
            </a:r>
            <a:endParaRPr lang="en-US" sz="28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amond(in)">
                                      <p:cBhvr>
                                        <p:cTn id="7" dur="2000"/>
                                        <p:tgtEl>
                                          <p:spTgt spid="163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pt-PT" sz="4000" b="1" smtClean="0"/>
              <a:t>3.4- A vida muda por selecção natural</a:t>
            </a:r>
            <a:endParaRPr lang="en-US" sz="4000" b="1" smtClean="0"/>
          </a:p>
        </p:txBody>
      </p:sp>
      <p:sp>
        <p:nvSpPr>
          <p:cNvPr id="17411" name="Rectangle 3"/>
          <p:cNvSpPr>
            <a:spLocks noGrp="1" noChangeArrowheads="1"/>
          </p:cNvSpPr>
          <p:nvPr>
            <p:ph type="body" idx="1"/>
          </p:nvPr>
        </p:nvSpPr>
        <p:spPr>
          <a:xfrm>
            <a:off x="381000" y="2057400"/>
            <a:ext cx="8229600" cy="4525963"/>
          </a:xfrm>
        </p:spPr>
        <p:txBody>
          <a:bodyPr/>
          <a:lstStyle/>
          <a:p>
            <a:pPr algn="just" eaLnBrk="1" hangingPunct="1"/>
            <a:r>
              <a:rPr lang="pt-PT" smtClean="0"/>
              <a:t>Os seres humanos são primatas, “após biliões de anos de mutações e selecção, os grandes primatas eram os animais mais adaptáveis (...): menos fortes do que os elefantes, menos ferozes que os tigres, menos rápidos que os cavalos, mas aptos para tudo.” (Barreau e Bigot, op. cit)</a:t>
            </a:r>
            <a:endParaRPr lang="en-US"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Effect transition="in" filter="box(in)">
                                      <p:cBhvr>
                                        <p:cTn id="13" dur="500"/>
                                        <p:tgtEl>
                                          <p:spTgt spid="174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66CC"/>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pt-PT" sz="4000" b="1" smtClean="0"/>
              <a:t>3.5- A característica “humana” por excelência? (a)</a:t>
            </a:r>
            <a:endParaRPr lang="en-US" sz="4000" b="1" smtClean="0"/>
          </a:p>
        </p:txBody>
      </p:sp>
      <p:sp>
        <p:nvSpPr>
          <p:cNvPr id="18435" name="Rectangle 3"/>
          <p:cNvSpPr>
            <a:spLocks noGrp="1" noChangeArrowheads="1"/>
          </p:cNvSpPr>
          <p:nvPr>
            <p:ph type="body" idx="1"/>
          </p:nvPr>
        </p:nvSpPr>
        <p:spPr/>
        <p:txBody>
          <a:bodyPr/>
          <a:lstStyle/>
          <a:p>
            <a:pPr algn="just" eaLnBrk="1" hangingPunct="1">
              <a:lnSpc>
                <a:spcPct val="80000"/>
              </a:lnSpc>
            </a:pPr>
            <a:r>
              <a:rPr lang="pt-PT" sz="2400" smtClean="0"/>
              <a:t>Segundo Barreau e Bigot (op.cit) “os especialistas em animais defendem que o homem apareceu há dois ou três milhões de anos, a partir de grandes primatas hoje desaparecidos, capazes de se pôr em pé e fabricar utensílios. Mas a postura erecta não é característica dos seres humanos porque os gorilas podem fazer o mesmo e os chimpanzés podem fabricar utensílios. (...) A escola dos antropólogos defende que o homem apareceu há duzentos ou trezentos mil anos. (...) Mas a característica do homem é a linguagem. Os animais não têm uma linguagem – dão gritos. Mesmo por muito complicados que sejam, são gritos ou sinais previstos pelo código genético da sua espécie. E, claro, os animais só se modificam por mutação genética, e uma mutação genética positiva levará milhares de anos a ser seleccionada…”</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ppt_x"/>
                                          </p:val>
                                        </p:tav>
                                        <p:tav tm="100000">
                                          <p:val>
                                            <p:strVal val="#ppt_x"/>
                                          </p:val>
                                        </p:tav>
                                      </p:tavLst>
                                    </p:anim>
                                    <p:anim calcmode="lin" valueType="num">
                                      <p:cBhvr additive="base">
                                        <p:cTn id="8" dur="500" fill="hold"/>
                                        <p:tgtEl>
                                          <p:spTgt spid="184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Effect transition="in" filter="diamond(in)">
                                      <p:cBhvr>
                                        <p:cTn id="13" dur="20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66CC"/>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609600"/>
            <a:ext cx="8229600" cy="4525963"/>
          </a:xfrm>
        </p:spPr>
        <p:txBody>
          <a:bodyPr/>
          <a:lstStyle/>
          <a:p>
            <a:pPr algn="just" eaLnBrk="1" hangingPunct="1">
              <a:lnSpc>
                <a:spcPct val="150000"/>
              </a:lnSpc>
            </a:pPr>
            <a:r>
              <a:rPr lang="pt-PT" smtClean="0"/>
              <a:t>“Um cão velho, ou um cavalo velho, terá aprendido muito na vida, mas quando morre a experiência desaparece consigo, porque não a pôde comunicar. A invenção da linguagem é a característica do homem. Pela linguagem o velho pode comunicar aos mais novos o que aprendeu.</a:t>
            </a:r>
            <a:r>
              <a:rPr lang="en-US" smtClean="0"/>
              <a:t>” Barreau e Bigot, Idem, op. cit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checkerboard(across)">
                                      <p:cBhvr>
                                        <p:cTn id="7" dur="5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9460" name="Rectangle 4"/>
          <p:cNvSpPr>
            <a:spLocks noGrp="1" noChangeArrowheads="1"/>
          </p:cNvSpPr>
          <p:nvPr>
            <p:ph type="body" idx="1"/>
          </p:nvPr>
        </p:nvSpPr>
        <p:spPr>
          <a:xfrm>
            <a:off x="0" y="0"/>
            <a:ext cx="8763000" cy="6019800"/>
          </a:xfrm>
        </p:spPr>
        <p:txBody>
          <a:bodyPr/>
          <a:lstStyle/>
          <a:p>
            <a:pPr eaLnBrk="1" hangingPunct="1">
              <a:lnSpc>
                <a:spcPct val="80000"/>
              </a:lnSpc>
            </a:pPr>
            <a:r>
              <a:rPr lang="pt-PT" sz="2800" b="1" smtClean="0"/>
              <a:t>(a)Homens e Macacos      </a:t>
            </a:r>
            <a:r>
              <a:rPr lang="pt-PT" sz="2000" smtClean="0"/>
              <a:t>                        </a:t>
            </a:r>
          </a:p>
          <a:p>
            <a:pPr algn="just" eaLnBrk="1" hangingPunct="1">
              <a:lnSpc>
                <a:spcPct val="80000"/>
              </a:lnSpc>
            </a:pPr>
            <a:r>
              <a:rPr lang="pt-PT" sz="2400" smtClean="0"/>
              <a:t>Veja,28/01/1998 [</a:t>
            </a:r>
            <a:r>
              <a:rPr lang="pt-PT" sz="1200" smtClean="0"/>
              <a:t>http://www.geocities.com/passagensdocotidiano/PeHomenseMacacos.html</a:t>
            </a:r>
            <a:r>
              <a:rPr lang="pt-PT" smtClean="0"/>
              <a:t>]</a:t>
            </a:r>
            <a:endParaRPr lang="pt-PT" sz="2400" smtClean="0"/>
          </a:p>
          <a:p>
            <a:pPr algn="just" eaLnBrk="1" hangingPunct="1">
              <a:lnSpc>
                <a:spcPct val="80000"/>
              </a:lnSpc>
              <a:buFontTx/>
              <a:buNone/>
            </a:pPr>
            <a:r>
              <a:rPr lang="pt-PT" sz="2400" smtClean="0"/>
              <a:t/>
            </a:r>
            <a:br>
              <a:rPr lang="pt-PT" sz="2400" smtClean="0"/>
            </a:br>
            <a:r>
              <a:rPr lang="pt-PT" sz="2400" smtClean="0"/>
              <a:t>Pesquisas mostram que a semelhança entre os macacos e os humanos é muito maior do que se imaginava.</a:t>
            </a:r>
          </a:p>
          <a:p>
            <a:pPr algn="just" eaLnBrk="1" hangingPunct="1">
              <a:lnSpc>
                <a:spcPct val="80000"/>
              </a:lnSpc>
              <a:buFontTx/>
              <a:buNone/>
            </a:pPr>
            <a:r>
              <a:rPr lang="pt-PT" sz="2400" smtClean="0"/>
              <a:t>	"Washoe" é uma fêmea de chimpanzé de 33 anos de idade criada desde pequena em laboratórios de pesquisas. Carinhosa com seus filhotes, esperta e curiosa, ela come com colher, brinca de boneca e, quando fita atentamente os visitantes que a olham do lado de fora da jaula, dá a impressão de que "só falta falar". Não falta, não. Washoe fala. Ela é capaz de se comunicar com os pesquisadores usando uma versão simplificada da linguagem dos surdos-mudos. A chimpanzé consegue elaborar sentenças com sujeito e predicado usando até sete palavras, e os pesquisadores estimam que ela tenha a mesma capacidade de comunicação de uma criança pequena. Washoe faz parte de um dos mais instigantes movimentos científicos dos últimos anos. Existem hoje, nos laboratórios americanos, 1.600 chimpanzés sendo estudados por psicólogos, lingüistas e biólogos. </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19460">
                                            <p:txEl>
                                              <p:pRg st="2" end="2"/>
                                            </p:txEl>
                                          </p:spTgt>
                                        </p:tgtEl>
                                        <p:attrNameLst>
                                          <p:attrName>style.visibility</p:attrName>
                                        </p:attrNameLst>
                                      </p:cBhvr>
                                      <p:to>
                                        <p:strVal val="visible"/>
                                      </p:to>
                                    </p:set>
                                    <p:animEffect transition="in" filter="wheel(4)">
                                      <p:cBhvr>
                                        <p:cTn id="19" dur="2000"/>
                                        <p:tgtEl>
                                          <p:spTgt spid="19460">
                                            <p:txEl>
                                              <p:pRg st="2" end="2"/>
                                            </p:txEl>
                                          </p:spTgt>
                                        </p:tgtEl>
                                      </p:cBhvr>
                                    </p:animEffect>
                                  </p:childTnLst>
                                </p:cTn>
                              </p:par>
                              <p:par>
                                <p:cTn id="20" presetID="21" presetClass="entr" presetSubtype="4" fill="hold" nodeType="withEffect">
                                  <p:stCondLst>
                                    <p:cond delay="0"/>
                                  </p:stCondLst>
                                  <p:childTnLst>
                                    <p:set>
                                      <p:cBhvr>
                                        <p:cTn id="21" dur="1" fill="hold">
                                          <p:stCondLst>
                                            <p:cond delay="0"/>
                                          </p:stCondLst>
                                        </p:cTn>
                                        <p:tgtEl>
                                          <p:spTgt spid="19460">
                                            <p:txEl>
                                              <p:pRg st="3" end="3"/>
                                            </p:txEl>
                                          </p:spTgt>
                                        </p:tgtEl>
                                        <p:attrNameLst>
                                          <p:attrName>style.visibility</p:attrName>
                                        </p:attrNameLst>
                                      </p:cBhvr>
                                      <p:to>
                                        <p:strVal val="visible"/>
                                      </p:to>
                                    </p:set>
                                    <p:animEffect transition="in" filter="wheel(4)">
                                      <p:cBhvr>
                                        <p:cTn id="22" dur="2000"/>
                                        <p:tgtEl>
                                          <p:spTgt spid="1946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9460" name="Rectangle 4"/>
          <p:cNvSpPr>
            <a:spLocks noGrp="1" noChangeArrowheads="1"/>
          </p:cNvSpPr>
          <p:nvPr>
            <p:ph type="body" idx="1"/>
          </p:nvPr>
        </p:nvSpPr>
        <p:spPr>
          <a:xfrm>
            <a:off x="381000" y="838200"/>
            <a:ext cx="8001000" cy="6019800"/>
          </a:xfrm>
        </p:spPr>
        <p:txBody>
          <a:bodyPr/>
          <a:lstStyle/>
          <a:p>
            <a:pPr algn="just" eaLnBrk="1" hangingPunct="1">
              <a:lnSpc>
                <a:spcPct val="150000"/>
              </a:lnSpc>
            </a:pPr>
            <a:r>
              <a:rPr lang="pt-PT" sz="2800" smtClean="0"/>
              <a:t>E os frutos de todo esse trabalho começaram a surgir nos últimos meses, numa série de estudos que vão do esclarecedor ao altamente polémico. Todos eles, porém, são unidos por uma conclusão comum: os macacos são muito, mas muito mais parecidos com os humanos do que se pensa.</a:t>
            </a:r>
            <a:r>
              <a:rPr lang="en-US" sz="2800" smtClean="0"/>
              <a:t>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484" name="Rectangle 4"/>
          <p:cNvSpPr>
            <a:spLocks noGrp="1" noChangeArrowheads="1"/>
          </p:cNvSpPr>
          <p:nvPr>
            <p:ph type="body" idx="1"/>
          </p:nvPr>
        </p:nvSpPr>
        <p:spPr>
          <a:xfrm>
            <a:off x="0" y="0"/>
            <a:ext cx="8915400" cy="6400800"/>
          </a:xfrm>
        </p:spPr>
        <p:txBody>
          <a:bodyPr/>
          <a:lstStyle/>
          <a:p>
            <a:pPr algn="just" eaLnBrk="1" hangingPunct="1">
              <a:lnSpc>
                <a:spcPct val="80000"/>
              </a:lnSpc>
            </a:pPr>
            <a:r>
              <a:rPr lang="pt-PT" sz="2400" smtClean="0"/>
              <a:t>Entre os chimpanzés não é incomum que ajudem os companheiros feridos. Trazem-lhes comida e protegem-nos do ataque de rivais e predadores. As fêmeas bonobos protegem as companheiras durante o parto e, quando o filhote nasce, comemoram com urros. Os pais brincam com os pequenos, dando cambalhotas e fazendo cócegas, e os protegem até a adolescência, época problemática também entre os macacos. Assim como os humanos, os jovens bonobos ficam intratáveis e têm dificuldades de convivência com o resto do grupo, leia-se os mais velhos. A questão que se coloca agora é que, depois de pôr em xeque a superioridade do homem, a ciência ainda não foi capaz de estabelecer até onde os macacos podem chegar. "O chimpanzé tem o sistema nervoso equipado para uma vida de contínuo aprendizado", diz Fouts. Mas até que ponto esse animal consegue aprender? </a:t>
            </a:r>
            <a:endParaRPr lang="pt-PT" sz="2400" b="1" u="sng" smtClean="0"/>
          </a:p>
          <a:p>
            <a:pPr eaLnBrk="1" hangingPunct="1">
              <a:lnSpc>
                <a:spcPct val="80000"/>
              </a:lnSpc>
            </a:pPr>
            <a:endParaRPr lang="pt-PT" sz="1000" b="1" u="sng" smtClean="0"/>
          </a:p>
          <a:p>
            <a:pPr algn="just" eaLnBrk="1" hangingPunct="1">
              <a:lnSpc>
                <a:spcPct val="80000"/>
              </a:lnSpc>
            </a:pPr>
            <a:r>
              <a:rPr lang="pt-PT" sz="2400" b="1" u="sng" smtClean="0"/>
              <a:t>Depois da divulgação dos estudos sobre a linguagem dos macacos, um grupo de linguistas chegou a admitir que a teoria da linguagem inata pode até ser válida. Mas, pelos seus cálculos, um macaco jamais poderá atingir um nível de linguagem superior ao de uma criança de 2 anos.</a:t>
            </a:r>
            <a:r>
              <a:rPr lang="en-US" sz="2400" smtClean="0"/>
              <a:t>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checkerboard(across)">
                                      <p:cBhvr>
                                        <p:cTn id="7" dur="500"/>
                                        <p:tgtEl>
                                          <p:spTgt spid="204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484">
                                            <p:txEl>
                                              <p:pRg st="2" end="2"/>
                                            </p:txEl>
                                          </p:spTgt>
                                        </p:tgtEl>
                                        <p:attrNameLst>
                                          <p:attrName>style.visibility</p:attrName>
                                        </p:attrNameLst>
                                      </p:cBhvr>
                                      <p:to>
                                        <p:strVal val="visible"/>
                                      </p:to>
                                    </p:set>
                                    <p:anim calcmode="lin" valueType="num">
                                      <p:cBhvr additive="base">
                                        <p:cTn id="12" dur="500" fill="hold"/>
                                        <p:tgtEl>
                                          <p:spTgt spid="20484">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48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pt-PT" sz="4000" b="1" smtClean="0"/>
              <a:t>3.6 - A linguagem humana e a sua multiplicação</a:t>
            </a:r>
            <a:r>
              <a:rPr lang="en-US" sz="4000" smtClean="0"/>
              <a:t> </a:t>
            </a:r>
          </a:p>
        </p:txBody>
      </p:sp>
      <p:sp>
        <p:nvSpPr>
          <p:cNvPr id="21507" name="Rectangle 3"/>
          <p:cNvSpPr>
            <a:spLocks noGrp="1" noChangeArrowheads="1"/>
          </p:cNvSpPr>
          <p:nvPr>
            <p:ph type="body" idx="1"/>
          </p:nvPr>
        </p:nvSpPr>
        <p:spPr/>
        <p:txBody>
          <a:bodyPr/>
          <a:lstStyle/>
          <a:p>
            <a:pPr algn="just" eaLnBrk="1" hangingPunct="1">
              <a:lnSpc>
                <a:spcPct val="80000"/>
              </a:lnSpc>
            </a:pPr>
            <a:r>
              <a:rPr lang="pt-PT" sz="2400" smtClean="0"/>
              <a:t>Há cerca de 5000 ou 4000 anos surgiu a escrita. A partir daí os relatos que se podem fazer de acontecimentos de qualquer tipo passam a ser muito mais pormenorizados e concretos. A escrita permite-nos partilhar o pensamento de alguém que morreu milhares de anos antes de termos nascido. Um acontecimento narrado por pinturas (como as rupestres) pode ser difícil de interpretar. Mas uma aula, por exemplo, aquilo que o docente disse é muito mais fácil de transmitir quando se usa a escrita. A importância da escrita é tal que ela marca a entrada da humanidade no período a que chamamos “História”.</a:t>
            </a:r>
          </a:p>
          <a:p>
            <a:pPr algn="just" eaLnBrk="1" hangingPunct="1">
              <a:lnSpc>
                <a:spcPct val="80000"/>
              </a:lnSpc>
              <a:buFontTx/>
              <a:buNone/>
            </a:pPr>
            <a:endParaRPr lang="pt-PT" sz="2400" smtClean="0"/>
          </a:p>
          <a:p>
            <a:pPr algn="just" eaLnBrk="1" hangingPunct="1">
              <a:lnSpc>
                <a:spcPct val="80000"/>
              </a:lnSpc>
            </a:pPr>
            <a:r>
              <a:rPr lang="pt-PT" sz="2400" smtClean="0"/>
              <a:t>A escrita foi evoluindo, bem como a transmissão da escrita. Dos antigos papiros aos actuais livros vão muitos anos.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wheel(4)">
                                      <p:cBhvr>
                                        <p:cTn id="7" dur="20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checkerboard(across)">
                                      <p:cBhvr>
                                        <p:cTn id="12" dur="500"/>
                                        <p:tgtEl>
                                          <p:spTgt spid="215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checkerboard(across)">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0" y="0"/>
            <a:ext cx="9144000" cy="6705600"/>
          </a:xfrm>
        </p:spPr>
        <p:txBody>
          <a:bodyPr/>
          <a:lstStyle/>
          <a:p>
            <a:pPr algn="just" eaLnBrk="1" hangingPunct="1">
              <a:lnSpc>
                <a:spcPct val="80000"/>
              </a:lnSpc>
            </a:pPr>
            <a:r>
              <a:rPr lang="pt-PT" sz="2400" smtClean="0"/>
              <a:t>Se bem que “As primeiras reproduções da escrita foram, sem dúvida, obtidas sob um suporte de cera ou de argila com os selos cilíndricos e cunhas, encontrados nas mais antigas cidades da Suméria e da Mesopotâmia do século XVII a. C.</a:t>
            </a:r>
          </a:p>
          <a:p>
            <a:pPr algn="just" eaLnBrk="1" hangingPunct="1">
              <a:lnSpc>
                <a:spcPct val="80000"/>
              </a:lnSpc>
            </a:pPr>
            <a:r>
              <a:rPr lang="pt-PT" sz="2400" smtClean="0"/>
              <a:t>O primeiro jornal regular de que se tem notícia foi a </a:t>
            </a:r>
            <a:r>
              <a:rPr lang="pt-PT" sz="2400" i="1" smtClean="0"/>
              <a:t>Acta Diurna</a:t>
            </a:r>
            <a:r>
              <a:rPr lang="pt-PT" sz="2400" smtClean="0"/>
              <a:t>, que o imperador Augusto mandava colocar no Fórum Romano no século I de nossa era. A publicação, gravada em tábuas de pedra, havia sido fundada em 59 a.C. por ordem de Júlio César, trazendo a listagem de eventos ordenados pelo Ditador (conceito romano do termo). Na Roma Antiga e no Império Romano, a </a:t>
            </a:r>
            <a:r>
              <a:rPr lang="pt-PT" sz="2400" i="1" smtClean="0"/>
              <a:t>Acta Diurna</a:t>
            </a:r>
            <a:r>
              <a:rPr lang="pt-PT" sz="2400" smtClean="0"/>
              <a:t> era afixada nos espaços públicos, e trazia fatos diversos, notícias militares, obituários, crónicas desportivas, entre outros assuntos.</a:t>
            </a:r>
          </a:p>
          <a:p>
            <a:pPr algn="just" eaLnBrk="1" hangingPunct="1">
              <a:lnSpc>
                <a:spcPct val="80000"/>
              </a:lnSpc>
            </a:pPr>
            <a:r>
              <a:rPr lang="pt-PT" sz="2400" smtClean="0"/>
              <a:t>O primeiro jornal em papel, </a:t>
            </a:r>
            <a:r>
              <a:rPr lang="pt-PT" sz="2400" i="1" smtClean="0"/>
              <a:t>Notícias Diversas</a:t>
            </a:r>
            <a:r>
              <a:rPr lang="pt-PT" sz="2400" smtClean="0"/>
              <a:t>, foi publicado como um panfleto manuscrito a partir de 713 d.C., em Kaiyuan, em Pequim, na China. Kaiyuan era o nome dado ao ano em que o jornal foi publicado. Em 1041, também na China, foi inventado o tipo móvel. O alfabeto chinês, entretanto, por ser ideográfico e não fonético, utiliza um número de caracteres muito maior que o alfabeto latino europeu. No ano de 1908, os chineses comemoraram os mil anos do jornal </a:t>
            </a:r>
            <a:r>
              <a:rPr lang="pt-PT" sz="2400" i="1" smtClean="0"/>
              <a:t>Ta King Pao</a:t>
            </a:r>
            <a:r>
              <a:rPr lang="pt-PT" sz="2400" smtClean="0"/>
              <a:t> (Gazeta de Pequim), apesar de a informação não ter comprovação absoluta. </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checkerboard(across)">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checkerboard(across)">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checkerboard(across)">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pt-PT" sz="4000" b="1" smtClean="0"/>
              <a:t>O tempo na “grande caminhada da humanidade.”</a:t>
            </a:r>
            <a:endParaRPr lang="en-US" sz="4000" b="1" smtClean="0"/>
          </a:p>
        </p:txBody>
      </p:sp>
      <p:sp>
        <p:nvSpPr>
          <p:cNvPr id="5123" name="Rectangle 3"/>
          <p:cNvSpPr>
            <a:spLocks noGrp="1" noChangeArrowheads="1"/>
          </p:cNvSpPr>
          <p:nvPr>
            <p:ph type="body" idx="1"/>
          </p:nvPr>
        </p:nvSpPr>
        <p:spPr>
          <a:xfrm>
            <a:off x="0" y="1600200"/>
            <a:ext cx="8915400" cy="4525963"/>
          </a:xfrm>
        </p:spPr>
        <p:txBody>
          <a:bodyPr/>
          <a:lstStyle/>
          <a:p>
            <a:pPr algn="just" eaLnBrk="1" hangingPunct="1">
              <a:lnSpc>
                <a:spcPct val="80000"/>
              </a:lnSpc>
            </a:pPr>
            <a:r>
              <a:rPr lang="pt-PT" sz="2800" smtClean="0"/>
              <a:t>Podemos dizer que a nossa espécie existe há aproximadamente 3 milhões de anos. Não no estádio actual, mas noutro(s).  [Há quem refira 200 ou 300 mil anos]. </a:t>
            </a:r>
          </a:p>
          <a:p>
            <a:pPr algn="just" eaLnBrk="1" hangingPunct="1">
              <a:lnSpc>
                <a:spcPct val="80000"/>
              </a:lnSpc>
            </a:pPr>
            <a:r>
              <a:rPr lang="pt-PT" sz="2800" smtClean="0"/>
              <a:t>Vejamos:</a:t>
            </a:r>
          </a:p>
          <a:p>
            <a:pPr algn="just" eaLnBrk="1" hangingPunct="1">
              <a:lnSpc>
                <a:spcPct val="80000"/>
              </a:lnSpc>
            </a:pPr>
            <a:r>
              <a:rPr lang="pt-PT" sz="2800" smtClean="0"/>
              <a:t>“Na taxonomia moderna, o </a:t>
            </a:r>
            <a:r>
              <a:rPr lang="pt-PT" sz="2800" i="1" smtClean="0"/>
              <a:t>Homo sapiens</a:t>
            </a:r>
            <a:r>
              <a:rPr lang="pt-PT" sz="2800" smtClean="0"/>
              <a:t> é a única espécie existente desse género, </a:t>
            </a:r>
            <a:r>
              <a:rPr lang="pt-PT" sz="2800" i="1" smtClean="0"/>
              <a:t>Homo</a:t>
            </a:r>
            <a:r>
              <a:rPr lang="pt-PT" sz="2800" smtClean="0"/>
              <a:t>. Do mesmo modo, o estudo recente das origens do </a:t>
            </a:r>
            <a:r>
              <a:rPr lang="pt-PT" sz="2800" i="1" smtClean="0"/>
              <a:t>Homo sapiens</a:t>
            </a:r>
            <a:r>
              <a:rPr lang="pt-PT" sz="2800" smtClean="0"/>
              <a:t> geralmente demonstra que existiram outras espécies de </a:t>
            </a:r>
            <a:r>
              <a:rPr lang="pt-PT" sz="2800" i="1" smtClean="0"/>
              <a:t>Homo</a:t>
            </a:r>
            <a:r>
              <a:rPr lang="pt-PT" sz="2800" smtClean="0"/>
              <a:t>, todas as quais estão agora extintas. Enquanto algumas dessas outras espécies poderiam ter sido ancestrais do </a:t>
            </a:r>
            <a:r>
              <a:rPr lang="pt-PT" sz="2800" i="1" smtClean="0"/>
              <a:t>H. sapiens</a:t>
            </a:r>
            <a:r>
              <a:rPr lang="pt-PT" sz="2800" smtClean="0"/>
              <a:t>, muitas foram provavelmente nossos "primos", tendo especificado a partir de nossa linhagem ancestral.</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20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 calcmode="lin" valueType="num">
                                      <p:cBhvr additive="base">
                                        <p:cTn id="12"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5123">
                                            <p:txEl>
                                              <p:pRg st="1" end="1"/>
                                            </p:txEl>
                                          </p:spTgt>
                                        </p:tgtEl>
                                        <p:attrNameLst>
                                          <p:attrName>style.visibility</p:attrName>
                                        </p:attrNameLst>
                                      </p:cBhvr>
                                      <p:to>
                                        <p:strVal val="visible"/>
                                      </p:to>
                                    </p:set>
                                    <p:animEffect transition="in" filter="wheel(4)">
                                      <p:cBhvr>
                                        <p:cTn id="18" dur="2000"/>
                                        <p:tgtEl>
                                          <p:spTgt spid="512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5123">
                                            <p:txEl>
                                              <p:pRg st="2" end="2"/>
                                            </p:txEl>
                                          </p:spTgt>
                                        </p:tgtEl>
                                        <p:attrNameLst>
                                          <p:attrName>style.visibility</p:attrName>
                                        </p:attrNameLst>
                                      </p:cBhvr>
                                      <p:to>
                                        <p:strVal val="visible"/>
                                      </p:to>
                                    </p:set>
                                    <p:animEffect transition="in" filter="checkerboard(across)">
                                      <p:cBhvr>
                                        <p:cTn id="23"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2532" name="Rectangle 4"/>
          <p:cNvSpPr>
            <a:spLocks noGrp="1" noChangeArrowheads="1"/>
          </p:cNvSpPr>
          <p:nvPr>
            <p:ph type="body" idx="1"/>
          </p:nvPr>
        </p:nvSpPr>
        <p:spPr>
          <a:xfrm>
            <a:off x="457200" y="381000"/>
            <a:ext cx="8229600" cy="5745163"/>
          </a:xfrm>
        </p:spPr>
        <p:txBody>
          <a:bodyPr/>
          <a:lstStyle/>
          <a:p>
            <a:pPr eaLnBrk="1" hangingPunct="1">
              <a:lnSpc>
                <a:spcPct val="80000"/>
              </a:lnSpc>
            </a:pPr>
            <a:r>
              <a:rPr lang="pt-PT" sz="2800" b="1" smtClean="0"/>
              <a:t>3.6.1 – A Imprensa</a:t>
            </a:r>
            <a:endParaRPr lang="pt-PT" sz="2800" smtClean="0"/>
          </a:p>
          <a:p>
            <a:pPr algn="just" eaLnBrk="1" hangingPunct="1">
              <a:lnSpc>
                <a:spcPct val="80000"/>
              </a:lnSpc>
            </a:pPr>
            <a:r>
              <a:rPr lang="pt-PT" sz="2400" smtClean="0"/>
              <a:t>Em 1440, Gutenberg desenvolve a tecnologia da prensa móvel, utilizando os tipos móveis: caracteres avulsos gravados em blocos de madeira ou chumbo, que eram rearrumados numa tábua para formar palavras e frases do texto.</a:t>
            </a:r>
          </a:p>
          <a:p>
            <a:pPr algn="just" eaLnBrk="1" hangingPunct="1">
              <a:lnSpc>
                <a:spcPct val="80000"/>
              </a:lnSpc>
            </a:pPr>
            <a:r>
              <a:rPr lang="pt-PT" sz="2400" smtClean="0"/>
              <a:t>Na Baixa Idade Média, as folhas escritas com notícias comerciais e económicas eram muito comuns nas ruidosas ruas das cidades burguesas. Em Veneza, as folhas eram vendidas pelo preço de uma </a:t>
            </a:r>
            <a:r>
              <a:rPr lang="pt-PT" sz="2400" i="1" smtClean="0"/>
              <a:t>gazeta</a:t>
            </a:r>
            <a:r>
              <a:rPr lang="pt-PT" sz="2400" smtClean="0"/>
              <a:t>, moeda local, de onde surgiu o nome de muitos jornais publicados na Idade Moderna e na Idade Contemporânea.</a:t>
            </a:r>
          </a:p>
          <a:p>
            <a:pPr algn="just" eaLnBrk="1" hangingPunct="1">
              <a:lnSpc>
                <a:spcPct val="80000"/>
              </a:lnSpc>
            </a:pPr>
            <a:r>
              <a:rPr lang="pt-PT" sz="2400" smtClean="0"/>
              <a:t>Esta arte propagou-se com uma rapidez impressionante pelo vale do Rio Reno e por toda a Europa. Entre 1452 e 1470, a imprensa conquistou nove cidades germânicas e várias localidades italianas, bem como Paris e Sevilha. Dez anos depois, registava-se a existência de oficinas de impressão em 108 cidades; em 1500, o seu número era de 226.</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 calcmode="lin" valueType="num">
                                      <p:cBhvr additive="base">
                                        <p:cTn id="7" dur="500" fill="hold"/>
                                        <p:tgtEl>
                                          <p:spTgt spid="2253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22532">
                                            <p:txEl>
                                              <p:pRg st="1" end="1"/>
                                            </p:txEl>
                                          </p:spTgt>
                                        </p:tgtEl>
                                        <p:attrNameLst>
                                          <p:attrName>style.visibility</p:attrName>
                                        </p:attrNameLst>
                                      </p:cBhvr>
                                      <p:to>
                                        <p:strVal val="visible"/>
                                      </p:to>
                                    </p:set>
                                    <p:animEffect transition="in" filter="box(in)">
                                      <p:cBhvr>
                                        <p:cTn id="13" dur="500"/>
                                        <p:tgtEl>
                                          <p:spTgt spid="2253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22532">
                                            <p:txEl>
                                              <p:pRg st="2" end="2"/>
                                            </p:txEl>
                                          </p:spTgt>
                                        </p:tgtEl>
                                        <p:attrNameLst>
                                          <p:attrName>style.visibility</p:attrName>
                                        </p:attrNameLst>
                                      </p:cBhvr>
                                      <p:to>
                                        <p:strVal val="visible"/>
                                      </p:to>
                                    </p:set>
                                    <p:animEffect transition="in" filter="box(in)">
                                      <p:cBhvr>
                                        <p:cTn id="18" dur="500"/>
                                        <p:tgtEl>
                                          <p:spTgt spid="2253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2532">
                                            <p:txEl>
                                              <p:pRg st="3" end="3"/>
                                            </p:txEl>
                                          </p:spTgt>
                                        </p:tgtEl>
                                        <p:attrNameLst>
                                          <p:attrName>style.visibility</p:attrName>
                                        </p:attrNameLst>
                                      </p:cBhvr>
                                      <p:to>
                                        <p:strVal val="visible"/>
                                      </p:to>
                                    </p:set>
                                    <p:animEffect transition="in" filter="box(in)">
                                      <p:cBhvr>
                                        <p:cTn id="23" dur="500"/>
                                        <p:tgtEl>
                                          <p:spTgt spid="225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2532" name="Rectangle 4"/>
          <p:cNvSpPr>
            <a:spLocks noGrp="1" noChangeArrowheads="1"/>
          </p:cNvSpPr>
          <p:nvPr>
            <p:ph type="body" idx="1"/>
          </p:nvPr>
        </p:nvSpPr>
        <p:spPr>
          <a:xfrm>
            <a:off x="457200" y="381000"/>
            <a:ext cx="8229600" cy="5745163"/>
          </a:xfrm>
        </p:spPr>
        <p:txBody>
          <a:bodyPr/>
          <a:lstStyle/>
          <a:p>
            <a:pPr algn="just" eaLnBrk="1" hangingPunct="1">
              <a:lnSpc>
                <a:spcPct val="80000"/>
              </a:lnSpc>
            </a:pPr>
            <a:r>
              <a:rPr lang="pt-PT" sz="2400" smtClean="0"/>
              <a:t>Durante o século XVI os centros mais produtivos eram as cidades universitárias e as cidades comerciais. Veneza continuou a ser a capital da imprensa, seguida de perto por Paris, Leon, Frankfurt e Antuérpia. A Europa tipográfica começava a deslocar-se de Itália para os países do Norte da Europa, onde funcionava como elemento difusor do humanismo e da Reforma oriunda das cidades italianas.” [1]</a:t>
            </a:r>
          </a:p>
          <a:p>
            <a:pPr algn="just" eaLnBrk="1" hangingPunct="1">
              <a:lnSpc>
                <a:spcPct val="80000"/>
              </a:lnSpc>
              <a:buFontTx/>
              <a:buNone/>
            </a:pPr>
            <a:endParaRPr lang="pt-PT" sz="2400" smtClean="0"/>
          </a:p>
          <a:p>
            <a:pPr algn="just" eaLnBrk="1" hangingPunct="1">
              <a:lnSpc>
                <a:spcPct val="80000"/>
              </a:lnSpc>
            </a:pPr>
            <a:r>
              <a:rPr lang="pt-PT" sz="2400" smtClean="0"/>
              <a:t>Refira-se que a invenção do alfabeto fonético. “A Fenícia, cujo território hoje corresponde ao Líbano, deixou-nos o alfabeto fonético, criado por volta do ano 1.000 a.C., como grande herança.” [2] O alfabeto fonético tem poucos símbolos porque os símbolos representam sons e não ideias.</a:t>
            </a:r>
            <a:endParaRPr lang="en-US" sz="2400" smtClean="0"/>
          </a:p>
          <a:p>
            <a:pPr eaLnBrk="1" hangingPunct="1">
              <a:lnSpc>
                <a:spcPct val="80000"/>
              </a:lnSpc>
            </a:pPr>
            <a:r>
              <a:rPr lang="en-US" sz="1600" smtClean="0"/>
              <a:t/>
            </a:r>
            <a:br>
              <a:rPr lang="en-US" sz="1600" smtClean="0"/>
            </a:br>
            <a:r>
              <a:rPr lang="en-US" sz="1600" smtClean="0"/>
              <a:t>[1]</a:t>
            </a:r>
            <a:r>
              <a:rPr lang="pt-PT" sz="1600" smtClean="0"/>
              <a:t> http://pt.wikipedia.org/wiki/Imprensa</a:t>
            </a:r>
            <a:endParaRPr lang="en-US" sz="1600" smtClean="0"/>
          </a:p>
          <a:p>
            <a:pPr eaLnBrk="1" hangingPunct="1">
              <a:lnSpc>
                <a:spcPct val="80000"/>
              </a:lnSpc>
            </a:pPr>
            <a:r>
              <a:rPr lang="en-US" sz="1600" smtClean="0"/>
              <a:t>[2]</a:t>
            </a:r>
            <a:r>
              <a:rPr lang="pt-PT" sz="1600" smtClean="0"/>
              <a:t> http://www.historianet.com.br/conteudo/default.aspx?codigo=23</a:t>
            </a:r>
            <a:endParaRPr lang="en-US" sz="16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Effect transition="in" filter="box(in)">
                                      <p:cBhvr>
                                        <p:cTn id="7" dur="500"/>
                                        <p:tgtEl>
                                          <p:spTgt spid="225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2532">
                                            <p:txEl>
                                              <p:pRg st="2" end="2"/>
                                            </p:txEl>
                                          </p:spTgt>
                                        </p:tgtEl>
                                        <p:attrNameLst>
                                          <p:attrName>style.visibility</p:attrName>
                                        </p:attrNameLst>
                                      </p:cBhvr>
                                      <p:to>
                                        <p:strVal val="visible"/>
                                      </p:to>
                                    </p:set>
                                    <p:animEffect transition="in" filter="box(in)">
                                      <p:cBhvr>
                                        <p:cTn id="12" dur="500"/>
                                        <p:tgtEl>
                                          <p:spTgt spid="22532">
                                            <p:txEl>
                                              <p:pRg st="2" end="2"/>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22532">
                                            <p:txEl>
                                              <p:pRg st="3" end="3"/>
                                            </p:txEl>
                                          </p:spTgt>
                                        </p:tgtEl>
                                        <p:attrNameLst>
                                          <p:attrName>style.visibility</p:attrName>
                                        </p:attrNameLst>
                                      </p:cBhvr>
                                      <p:to>
                                        <p:strVal val="visible"/>
                                      </p:to>
                                    </p:set>
                                    <p:animEffect transition="in" filter="box(in)">
                                      <p:cBhvr>
                                        <p:cTn id="15" dur="500"/>
                                        <p:tgtEl>
                                          <p:spTgt spid="22532">
                                            <p:txEl>
                                              <p:pRg st="3" end="3"/>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22532">
                                            <p:txEl>
                                              <p:pRg st="4" end="4"/>
                                            </p:txEl>
                                          </p:spTgt>
                                        </p:tgtEl>
                                        <p:attrNameLst>
                                          <p:attrName>style.visibility</p:attrName>
                                        </p:attrNameLst>
                                      </p:cBhvr>
                                      <p:to>
                                        <p:strVal val="visible"/>
                                      </p:to>
                                    </p:set>
                                    <p:animEffect transition="in" filter="box(in)">
                                      <p:cBhvr>
                                        <p:cTn id="18" dur="500"/>
                                        <p:tgtEl>
                                          <p:spTgt spid="225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7C80"/>
        </a:solidFill>
        <a:effectLst/>
      </p:bgPr>
    </p:bg>
    <p:spTree>
      <p:nvGrpSpPr>
        <p:cNvPr id="1" name=""/>
        <p:cNvGrpSpPr/>
        <p:nvPr/>
      </p:nvGrpSpPr>
      <p:grpSpPr>
        <a:xfrm>
          <a:off x="0" y="0"/>
          <a:ext cx="0" cy="0"/>
          <a:chOff x="0" y="0"/>
          <a:chExt cx="0" cy="0"/>
        </a:xfrm>
      </p:grpSpPr>
      <p:sp>
        <p:nvSpPr>
          <p:cNvPr id="23556" name="Rectangle 4"/>
          <p:cNvSpPr>
            <a:spLocks noGrp="1" noChangeArrowheads="1"/>
          </p:cNvSpPr>
          <p:nvPr>
            <p:ph type="body" idx="1"/>
          </p:nvPr>
        </p:nvSpPr>
        <p:spPr>
          <a:xfrm>
            <a:off x="0" y="0"/>
            <a:ext cx="9144000" cy="6858000"/>
          </a:xfrm>
        </p:spPr>
        <p:txBody>
          <a:bodyPr/>
          <a:lstStyle/>
          <a:p>
            <a:pPr algn="just" eaLnBrk="1" hangingPunct="1">
              <a:lnSpc>
                <a:spcPct val="80000"/>
              </a:lnSpc>
            </a:pPr>
            <a:r>
              <a:rPr lang="pt-PT" sz="2800" b="1" smtClean="0"/>
              <a:t>3.6.2 – A Fotocópia, multiplicação da escrita impressa</a:t>
            </a:r>
            <a:endParaRPr lang="pt-PT" sz="2800" smtClean="0"/>
          </a:p>
          <a:p>
            <a:pPr algn="just" eaLnBrk="1" hangingPunct="1">
              <a:lnSpc>
                <a:spcPct val="80000"/>
              </a:lnSpc>
            </a:pPr>
            <a:r>
              <a:rPr lang="pt-PT" sz="2400" smtClean="0"/>
              <a:t>A fotocopiadora, introduzida pela empresa Xerox na década de 60 do Séc. XX, permite seleccionar pedaços de texto (como livros) evitando comprar todo um livro para ler dez páginas, por exemplo. (No Brasil ainda hoje uma “fotocópia” é conhecida como “xerox”).</a:t>
            </a:r>
          </a:p>
          <a:p>
            <a:pPr algn="just" eaLnBrk="1" hangingPunct="1">
              <a:lnSpc>
                <a:spcPct val="80000"/>
              </a:lnSpc>
            </a:pPr>
            <a:r>
              <a:rPr lang="pt-PT" sz="2400" smtClean="0"/>
              <a:t>O baixo custo da fotocópia possibilita como que uma nova multiplicação dos livros (embora muitos autores se queixem da quebra dos seus direitos, mas isso é outro problema). </a:t>
            </a:r>
          </a:p>
          <a:p>
            <a:pPr eaLnBrk="1" hangingPunct="1">
              <a:lnSpc>
                <a:spcPct val="80000"/>
              </a:lnSpc>
              <a:buFontTx/>
              <a:buNone/>
            </a:pPr>
            <a:endParaRPr lang="pt-PT" sz="1000" b="1" smtClean="0"/>
          </a:p>
          <a:p>
            <a:pPr eaLnBrk="1" hangingPunct="1">
              <a:lnSpc>
                <a:spcPct val="80000"/>
              </a:lnSpc>
            </a:pPr>
            <a:r>
              <a:rPr lang="pt-PT" sz="2800" b="1" smtClean="0"/>
              <a:t>3.6.3 – Outros aspectos da linguagem</a:t>
            </a:r>
            <a:endParaRPr lang="pt-PT" sz="2000" smtClean="0"/>
          </a:p>
          <a:p>
            <a:pPr algn="just" eaLnBrk="1" hangingPunct="1">
              <a:lnSpc>
                <a:spcPct val="80000"/>
              </a:lnSpc>
            </a:pPr>
            <a:r>
              <a:rPr lang="pt-PT" sz="2400" smtClean="0"/>
              <a:t>Para além da linguagem verbal, transposta ou não para escrita, existe a não verbal, a gestual, por exemplo. Os símbolos (aquilo que representa algo na sua ausência) como um círculo com traços representando o Sol, ou os sinais de trânsito, são formas de linguagem. A Matemática é muitas vezes considerada a “linguagem das ciências”. A matematização, a representação da realidade com recurso (ou apoio em números) é um grande passo no sentido do rigor. [Entende-se aqui número como propriedade comum a dois conjuntos entre os quais se pode estabelecer uma correspondência biunívoca]. </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Effect transition="in" filter="diamond(in)">
                                      <p:cBhvr>
                                        <p:cTn id="7" dur="2000"/>
                                        <p:tgtEl>
                                          <p:spTgt spid="23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3556">
                                            <p:txEl>
                                              <p:pRg st="1" end="1"/>
                                            </p:txEl>
                                          </p:spTgt>
                                        </p:tgtEl>
                                        <p:attrNameLst>
                                          <p:attrName>style.visibility</p:attrName>
                                        </p:attrNameLst>
                                      </p:cBhvr>
                                      <p:to>
                                        <p:strVal val="visible"/>
                                      </p:to>
                                    </p:set>
                                    <p:anim calcmode="lin" valueType="num">
                                      <p:cBhvr additive="base">
                                        <p:cTn id="12" dur="5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35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3556">
                                            <p:txEl>
                                              <p:pRg st="2" end="2"/>
                                            </p:txEl>
                                          </p:spTgt>
                                        </p:tgtEl>
                                        <p:attrNameLst>
                                          <p:attrName>style.visibility</p:attrName>
                                        </p:attrNameLst>
                                      </p:cBhvr>
                                      <p:to>
                                        <p:strVal val="visible"/>
                                      </p:to>
                                    </p:set>
                                    <p:anim calcmode="lin" valueType="num">
                                      <p:cBhvr additive="base">
                                        <p:cTn id="18" dur="500" fill="hold"/>
                                        <p:tgtEl>
                                          <p:spTgt spid="2355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355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23556">
                                            <p:txEl>
                                              <p:pRg st="4" end="4"/>
                                            </p:txEl>
                                          </p:spTgt>
                                        </p:tgtEl>
                                        <p:attrNameLst>
                                          <p:attrName>style.visibility</p:attrName>
                                        </p:attrNameLst>
                                      </p:cBhvr>
                                      <p:to>
                                        <p:strVal val="visible"/>
                                      </p:to>
                                    </p:set>
                                    <p:animEffect transition="in" filter="diamond(in)">
                                      <p:cBhvr>
                                        <p:cTn id="24" dur="2000"/>
                                        <p:tgtEl>
                                          <p:spTgt spid="23556">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nodeType="clickEffect">
                                  <p:stCondLst>
                                    <p:cond delay="0"/>
                                  </p:stCondLst>
                                  <p:childTnLst>
                                    <p:set>
                                      <p:cBhvr>
                                        <p:cTn id="28" dur="1" fill="hold">
                                          <p:stCondLst>
                                            <p:cond delay="0"/>
                                          </p:stCondLst>
                                        </p:cTn>
                                        <p:tgtEl>
                                          <p:spTgt spid="23556">
                                            <p:txEl>
                                              <p:pRg st="5" end="5"/>
                                            </p:txEl>
                                          </p:spTgt>
                                        </p:tgtEl>
                                        <p:attrNameLst>
                                          <p:attrName>style.visibility</p:attrName>
                                        </p:attrNameLst>
                                      </p:cBhvr>
                                      <p:to>
                                        <p:strVal val="visible"/>
                                      </p:to>
                                    </p:set>
                                    <p:animEffect transition="in" filter="diamond(in)">
                                      <p:cBhvr>
                                        <p:cTn id="29" dur="2000"/>
                                        <p:tgtEl>
                                          <p:spTgt spid="2355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24580" name="Rectangle 4"/>
          <p:cNvSpPr>
            <a:spLocks noGrp="1" noChangeArrowheads="1"/>
          </p:cNvSpPr>
          <p:nvPr>
            <p:ph type="body" idx="1"/>
          </p:nvPr>
        </p:nvSpPr>
        <p:spPr>
          <a:xfrm>
            <a:off x="457200" y="381000"/>
            <a:ext cx="8229600" cy="5745163"/>
          </a:xfrm>
        </p:spPr>
        <p:txBody>
          <a:bodyPr/>
          <a:lstStyle/>
          <a:p>
            <a:pPr algn="just" eaLnBrk="1" hangingPunct="1">
              <a:lnSpc>
                <a:spcPct val="80000"/>
              </a:lnSpc>
            </a:pPr>
            <a:r>
              <a:rPr lang="pt-PT" sz="2800" b="1" smtClean="0"/>
              <a:t>3</a:t>
            </a:r>
            <a:r>
              <a:rPr lang="pt-PT" sz="2800" smtClean="0"/>
              <a:t>.</a:t>
            </a:r>
            <a:r>
              <a:rPr lang="pt-PT" sz="2800" b="1" smtClean="0"/>
              <a:t>6.4 – Problemas específicos da linguagem</a:t>
            </a:r>
            <a:endParaRPr lang="pt-PT" sz="2800" smtClean="0"/>
          </a:p>
          <a:p>
            <a:pPr algn="just" eaLnBrk="1" hangingPunct="1">
              <a:lnSpc>
                <a:spcPct val="80000"/>
              </a:lnSpc>
            </a:pPr>
            <a:r>
              <a:rPr lang="pt-PT" sz="2400" smtClean="0"/>
              <a:t>Para Barreau e Bigot o homem sofre da nevrose do futuro porque a linguagem permite-lhe falar aos outros do companheiro que o leão devorou. Os outros animais não sentem este tipo de problema. Vimos (e não se deve esquecer) que a linguagem de um macaco não poderá atingir um nível superior ao de uma criança de dois anos. </a:t>
            </a:r>
            <a:endParaRPr lang="pt-PT" sz="2400" b="1" smtClean="0"/>
          </a:p>
          <a:p>
            <a:pPr algn="just" eaLnBrk="1" hangingPunct="1">
              <a:lnSpc>
                <a:spcPct val="80000"/>
              </a:lnSpc>
            </a:pPr>
            <a:r>
              <a:rPr lang="pt-PT" sz="2800" b="1" smtClean="0"/>
              <a:t>3.6.4.1 – A manipulação</a:t>
            </a:r>
            <a:endParaRPr lang="pt-PT" sz="2800" smtClean="0"/>
          </a:p>
          <a:p>
            <a:pPr algn="just" eaLnBrk="1" hangingPunct="1">
              <a:lnSpc>
                <a:spcPct val="80000"/>
              </a:lnSpc>
            </a:pPr>
            <a:r>
              <a:rPr lang="pt-PT" sz="2400" smtClean="0"/>
              <a:t>A linguagem permite a manipulação do outro (e da História). O homem é o animal que mente. A publicidade e  a propaganda política, discursos de poder fundamentais nos nossos dias, mas que há muito existem e e evoluem, não seriam possíveis sem a possibilidade de manipular os outros que a linguagem fornece. Convencer audiências independentemente de ter ou não razão é uma “arte” antiga e paga, no ensino, na política, nos tribunais, mais modernamente também na publicidade massiva que visa provocar comportamentos de compra.</a:t>
            </a:r>
            <a:endParaRPr lang="pt-PT" sz="2400" b="1" smtClean="0"/>
          </a:p>
          <a:p>
            <a:pPr algn="just" eaLnBrk="1" hangingPunct="1">
              <a:lnSpc>
                <a:spcPct val="80000"/>
              </a:lnSpc>
            </a:pPr>
            <a:endParaRPr lang="pt-PT" sz="1800" b="1" smtClean="0"/>
          </a:p>
          <a:p>
            <a:pPr algn="just" eaLnBrk="1" hangingPunct="1">
              <a:lnSpc>
                <a:spcPct val="80000"/>
              </a:lnSpc>
              <a:buFontTx/>
              <a:buNone/>
            </a:pPr>
            <a:endParaRPr lang="en-US" sz="18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 calcmode="lin" valueType="num">
                                      <p:cBhvr additive="base">
                                        <p:cTn id="7" dur="5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24580">
                                            <p:txEl>
                                              <p:pRg st="1" end="1"/>
                                            </p:txEl>
                                          </p:spTgt>
                                        </p:tgtEl>
                                        <p:attrNameLst>
                                          <p:attrName>style.visibility</p:attrName>
                                        </p:attrNameLst>
                                      </p:cBhvr>
                                      <p:to>
                                        <p:strVal val="visible"/>
                                      </p:to>
                                    </p:set>
                                    <p:animEffect transition="in" filter="box(in)">
                                      <p:cBhvr>
                                        <p:cTn id="13" dur="500"/>
                                        <p:tgtEl>
                                          <p:spTgt spid="24580">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4580">
                                            <p:txEl>
                                              <p:pRg st="2" end="2"/>
                                            </p:txEl>
                                          </p:spTgt>
                                        </p:tgtEl>
                                        <p:attrNameLst>
                                          <p:attrName>style.visibility</p:attrName>
                                        </p:attrNameLst>
                                      </p:cBhvr>
                                      <p:to>
                                        <p:strVal val="visible"/>
                                      </p:to>
                                    </p:set>
                                    <p:anim calcmode="lin" valueType="num">
                                      <p:cBhvr additive="base">
                                        <p:cTn id="18" dur="500" fill="hold"/>
                                        <p:tgtEl>
                                          <p:spTgt spid="24580">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458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24580">
                                            <p:txEl>
                                              <p:pRg st="3" end="3"/>
                                            </p:txEl>
                                          </p:spTgt>
                                        </p:tgtEl>
                                        <p:attrNameLst>
                                          <p:attrName>style.visibility</p:attrName>
                                        </p:attrNameLst>
                                      </p:cBhvr>
                                      <p:to>
                                        <p:strVal val="visible"/>
                                      </p:to>
                                    </p:set>
                                    <p:animEffect transition="in" filter="box(in)">
                                      <p:cBhvr>
                                        <p:cTn id="24" dur="500"/>
                                        <p:tgtEl>
                                          <p:spTgt spid="245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24580" name="Rectangle 4"/>
          <p:cNvSpPr>
            <a:spLocks noGrp="1" noChangeArrowheads="1"/>
          </p:cNvSpPr>
          <p:nvPr>
            <p:ph type="body" idx="1"/>
          </p:nvPr>
        </p:nvSpPr>
        <p:spPr>
          <a:xfrm>
            <a:off x="457200" y="381000"/>
            <a:ext cx="8229600" cy="5745163"/>
          </a:xfrm>
        </p:spPr>
        <p:txBody>
          <a:bodyPr/>
          <a:lstStyle/>
          <a:p>
            <a:pPr algn="just" eaLnBrk="1" hangingPunct="1">
              <a:lnSpc>
                <a:spcPct val="80000"/>
              </a:lnSpc>
              <a:buFontTx/>
              <a:buNone/>
            </a:pPr>
            <a:endParaRPr lang="pt-PT" sz="1800" b="1" smtClean="0"/>
          </a:p>
          <a:p>
            <a:pPr algn="just" eaLnBrk="1" hangingPunct="1">
              <a:lnSpc>
                <a:spcPct val="80000"/>
              </a:lnSpc>
            </a:pPr>
            <a:r>
              <a:rPr lang="pt-PT" sz="2800" b="1" smtClean="0"/>
              <a:t>3.6.4.2 – O homem e as transgressões</a:t>
            </a:r>
            <a:endParaRPr lang="pt-PT" sz="2800" smtClean="0"/>
          </a:p>
          <a:p>
            <a:pPr algn="just" eaLnBrk="1" hangingPunct="1">
              <a:lnSpc>
                <a:spcPct val="150000"/>
              </a:lnSpc>
            </a:pPr>
            <a:r>
              <a:rPr lang="pt-PT" sz="2400" smtClean="0"/>
              <a:t>Pela linguagem o homem tornou-se o ser que vai além da natureza (para o bem e para o mal). Entre os outros animais não há assassínio nem violações. As leis genéticas foram acrescentadas com comportamentos não determinados pelos aspectos hereditários: daí a necessidade de leis morais ou de outro tipo (religiosas, ou produzidas pelo ordenamento jurídico).</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80">
                                            <p:txEl>
                                              <p:pRg st="1" end="1"/>
                                            </p:txEl>
                                          </p:spTgt>
                                        </p:tgtEl>
                                        <p:attrNameLst>
                                          <p:attrName>style.visibility</p:attrName>
                                        </p:attrNameLst>
                                      </p:cBhvr>
                                      <p:to>
                                        <p:strVal val="visible"/>
                                      </p:to>
                                    </p:set>
                                    <p:anim calcmode="lin" valueType="num">
                                      <p:cBhvr additive="base">
                                        <p:cTn id="7" dur="500" fill="hold"/>
                                        <p:tgtEl>
                                          <p:spTgt spid="2458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8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24580">
                                            <p:txEl>
                                              <p:pRg st="2" end="2"/>
                                            </p:txEl>
                                          </p:spTgt>
                                        </p:tgtEl>
                                        <p:attrNameLst>
                                          <p:attrName>style.visibility</p:attrName>
                                        </p:attrNameLst>
                                      </p:cBhvr>
                                      <p:to>
                                        <p:strVal val="visible"/>
                                      </p:to>
                                    </p:set>
                                    <p:animEffect transition="in" filter="wheel(4)">
                                      <p:cBhvr>
                                        <p:cTn id="13" dur="2000"/>
                                        <p:tgtEl>
                                          <p:spTgt spid="2458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0"/>
            <a:ext cx="8229600" cy="1143000"/>
          </a:xfrm>
        </p:spPr>
        <p:txBody>
          <a:bodyPr/>
          <a:lstStyle/>
          <a:p>
            <a:pPr eaLnBrk="1" hangingPunct="1"/>
            <a:r>
              <a:rPr lang="pt-PT" sz="4000" b="1" smtClean="0"/>
              <a:t>3.6.4.5 – O grande conversador</a:t>
            </a:r>
            <a:r>
              <a:rPr lang="en-US" sz="4000" smtClean="0"/>
              <a:t> </a:t>
            </a:r>
          </a:p>
        </p:txBody>
      </p:sp>
      <p:sp>
        <p:nvSpPr>
          <p:cNvPr id="25603" name="Rectangle 3"/>
          <p:cNvSpPr>
            <a:spLocks noGrp="1" noChangeArrowheads="1"/>
          </p:cNvSpPr>
          <p:nvPr>
            <p:ph type="body" idx="1"/>
          </p:nvPr>
        </p:nvSpPr>
        <p:spPr>
          <a:xfrm>
            <a:off x="381000" y="990600"/>
            <a:ext cx="8229600" cy="4572000"/>
          </a:xfrm>
        </p:spPr>
        <p:txBody>
          <a:bodyPr/>
          <a:lstStyle/>
          <a:p>
            <a:pPr algn="just" eaLnBrk="1" hangingPunct="1">
              <a:lnSpc>
                <a:spcPct val="80000"/>
              </a:lnSpc>
            </a:pPr>
            <a:r>
              <a:rPr lang="pt-PT" sz="2400" smtClean="0"/>
              <a:t>“O que é o homem? Um ser que sabe que vai morrer e que tem necessidade de contar histórias. Conta histórias para suportar essa ideia insuportável de finitude, para esconjurar a necessidade inelutável da morte.” [1]</a:t>
            </a:r>
          </a:p>
          <a:p>
            <a:pPr algn="just" eaLnBrk="1" hangingPunct="1">
              <a:lnSpc>
                <a:spcPct val="80000"/>
              </a:lnSpc>
            </a:pPr>
            <a:r>
              <a:rPr lang="pt-PT" sz="2400" smtClean="0"/>
              <a:t>Ao falarmos da Matemática percebemos com facilidade este drama humano. Qualquer ser humano “normal” [2] consegue imaginar o conjunto dos números inteiros positivos: 1, 2, 3, 4, 5, 10, 900 0000, até ao infinito! O drama existencial crucial do ser humano é que sendo um ser finito e sabendo-o, o homem concebe o infinito, entre outras razões porque a sua linguagem foi tão longe que permite representar abstracções. O zero é já uma abstracção e para qualquer ser humano o infinito também. Mas tal como o zero, o infinito é uma ideia compreensível pelo homem.</a:t>
            </a:r>
            <a:endParaRPr lang="en-US" sz="2400" smtClean="0"/>
          </a:p>
          <a:p>
            <a:pPr algn="just" eaLnBrk="1" hangingPunct="1">
              <a:lnSpc>
                <a:spcPct val="80000"/>
              </a:lnSpc>
              <a:buFontTx/>
              <a:buNone/>
            </a:pPr>
            <a:r>
              <a:rPr lang="en-US" sz="2000" smtClean="0"/>
              <a:t/>
            </a:r>
            <a:br>
              <a:rPr lang="en-US" sz="2000" smtClean="0"/>
            </a:br>
            <a:r>
              <a:rPr lang="en-US" sz="2000" smtClean="0"/>
              <a:t>[1]</a:t>
            </a:r>
            <a:r>
              <a:rPr lang="pt-PT" sz="2000" smtClean="0"/>
              <a:t> Barreau e Bigot, Toda a História do Mundo, Lisboa, Teorema 2009, p. 16.</a:t>
            </a:r>
            <a:endParaRPr lang="en-US" sz="2000" smtClean="0"/>
          </a:p>
          <a:p>
            <a:pPr algn="just" eaLnBrk="1" hangingPunct="1">
              <a:lnSpc>
                <a:spcPct val="80000"/>
              </a:lnSpc>
            </a:pPr>
            <a:r>
              <a:rPr lang="en-US" sz="2000" smtClean="0"/>
              <a:t>[2]</a:t>
            </a:r>
            <a:r>
              <a:rPr lang="pt-PT" sz="2000" smtClean="0"/>
              <a:t> Lembremos que esta palavra é uma simplificação necessária, visto o “normal” não ser definível.</a:t>
            </a:r>
            <a:endParaRPr lang="en-US" sz="20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additive="base">
                                        <p:cTn id="13"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anim calcmode="lin" valueType="num">
                                      <p:cBhvr additive="base">
                                        <p:cTn id="19"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5603">
                                            <p:txEl>
                                              <p:pRg st="2" end="2"/>
                                            </p:txEl>
                                          </p:spTgt>
                                        </p:tgtEl>
                                        <p:attrNameLst>
                                          <p:attrName>style.visibility</p:attrName>
                                        </p:attrNameLst>
                                      </p:cBhvr>
                                      <p:to>
                                        <p:strVal val="visible"/>
                                      </p:to>
                                    </p:set>
                                    <p:anim calcmode="lin" valueType="num">
                                      <p:cBhvr additive="base">
                                        <p:cTn id="23"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560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 calcmode="lin" valueType="num">
                                      <p:cBhvr additive="base">
                                        <p:cTn id="27"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560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1000" y="228600"/>
            <a:ext cx="8229600" cy="914400"/>
          </a:xfrm>
        </p:spPr>
        <p:txBody>
          <a:bodyPr/>
          <a:lstStyle/>
          <a:p>
            <a:r>
              <a:rPr lang="pt-PT" smtClean="0"/>
              <a:t>Bibliografia Fundamental</a:t>
            </a:r>
            <a:endParaRPr lang="en-US" smtClean="0"/>
          </a:p>
        </p:txBody>
      </p:sp>
      <p:sp>
        <p:nvSpPr>
          <p:cNvPr id="51203" name="Rectangle 3"/>
          <p:cNvSpPr>
            <a:spLocks noGrp="1" noChangeArrowheads="1"/>
          </p:cNvSpPr>
          <p:nvPr>
            <p:ph type="body" idx="1"/>
          </p:nvPr>
        </p:nvSpPr>
        <p:spPr>
          <a:xfrm>
            <a:off x="457200" y="1295400"/>
            <a:ext cx="8229600" cy="5105400"/>
          </a:xfrm>
        </p:spPr>
        <p:txBody>
          <a:bodyPr/>
          <a:lstStyle/>
          <a:p>
            <a:pPr>
              <a:lnSpc>
                <a:spcPct val="80000"/>
              </a:lnSpc>
            </a:pPr>
            <a:r>
              <a:rPr lang="pt-BR" sz="2000" smtClean="0"/>
              <a:t>INTERNET:</a:t>
            </a:r>
          </a:p>
          <a:p>
            <a:pPr>
              <a:lnSpc>
                <a:spcPct val="80000"/>
              </a:lnSpc>
            </a:pPr>
            <a:endParaRPr lang="pt-BR" sz="2000" smtClean="0"/>
          </a:p>
          <a:p>
            <a:pPr>
              <a:lnSpc>
                <a:spcPct val="80000"/>
              </a:lnSpc>
            </a:pPr>
            <a:r>
              <a:rPr lang="pt-BR" sz="2000" smtClean="0"/>
              <a:t>http://pt.wikipedia.org/wiki/Origem_da_Terra</a:t>
            </a:r>
          </a:p>
          <a:p>
            <a:pPr>
              <a:lnSpc>
                <a:spcPct val="80000"/>
              </a:lnSpc>
            </a:pPr>
            <a:endParaRPr lang="pt-BR" sz="2000" smtClean="0"/>
          </a:p>
          <a:p>
            <a:pPr>
              <a:lnSpc>
                <a:spcPct val="80000"/>
              </a:lnSpc>
            </a:pPr>
            <a:r>
              <a:rPr lang="pt-BR" sz="2000" smtClean="0"/>
              <a:t>http://br.answers.yahoo.com/question/index?qid=20081115083618AAc1Q68(Edgar Morin, A Unidade do Homem).</a:t>
            </a:r>
          </a:p>
          <a:p>
            <a:pPr>
              <a:lnSpc>
                <a:spcPct val="80000"/>
              </a:lnSpc>
            </a:pPr>
            <a:endParaRPr lang="pt-BR" sz="2000" smtClean="0"/>
          </a:p>
          <a:p>
            <a:pPr>
              <a:lnSpc>
                <a:spcPct val="80000"/>
              </a:lnSpc>
            </a:pPr>
            <a:r>
              <a:rPr lang="pt-BR" sz="2000" smtClean="0"/>
              <a:t>http://www.priberam.pt/dlpo/firefox.aspx?pal=Predador</a:t>
            </a:r>
          </a:p>
          <a:p>
            <a:pPr>
              <a:lnSpc>
                <a:spcPct val="80000"/>
              </a:lnSpc>
            </a:pPr>
            <a:endParaRPr lang="pt-BR" sz="2000" smtClean="0"/>
          </a:p>
          <a:p>
            <a:pPr>
              <a:lnSpc>
                <a:spcPct val="80000"/>
              </a:lnSpc>
            </a:pPr>
            <a:r>
              <a:rPr lang="pt-BR" sz="2000" smtClean="0"/>
              <a:t>http://www.geocities.com/passagensdocotidiano/PeHomenseMacacos.html(Revista Veja, 28/01/1998)</a:t>
            </a:r>
          </a:p>
          <a:p>
            <a:pPr>
              <a:lnSpc>
                <a:spcPct val="80000"/>
              </a:lnSpc>
            </a:pPr>
            <a:endParaRPr lang="pt-BR" sz="2000" smtClean="0"/>
          </a:p>
          <a:p>
            <a:pPr>
              <a:lnSpc>
                <a:spcPct val="80000"/>
              </a:lnSpc>
            </a:pPr>
            <a:r>
              <a:rPr lang="pt-BR" sz="2000" smtClean="0"/>
              <a:t>Rocher, Guy, Sociologia Geral, Lisboa, Presença, 1977.</a:t>
            </a:r>
          </a:p>
          <a:p>
            <a:pPr>
              <a:lnSpc>
                <a:spcPct val="80000"/>
              </a:lnSpc>
            </a:pPr>
            <a:endParaRPr lang="pt-BR" sz="2000" smtClean="0"/>
          </a:p>
          <a:p>
            <a:pPr>
              <a:lnSpc>
                <a:spcPct val="80000"/>
              </a:lnSpc>
            </a:pPr>
            <a:r>
              <a:rPr lang="pt-BR" sz="2000" smtClean="0"/>
              <a:t>Barreau e Bigot, Toda a História do Mundo, Lisboa, Teorema 2009.</a:t>
            </a:r>
            <a:endParaRPr lang="en-US" sz="2000" smtClean="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8600" y="228600"/>
            <a:ext cx="8610600" cy="4525963"/>
          </a:xfrm>
        </p:spPr>
        <p:txBody>
          <a:bodyPr/>
          <a:lstStyle/>
          <a:p>
            <a:pPr algn="just" eaLnBrk="1" hangingPunct="1">
              <a:lnSpc>
                <a:spcPct val="80000"/>
              </a:lnSpc>
            </a:pPr>
            <a:r>
              <a:rPr lang="pt-PT" sz="2800" smtClean="0"/>
              <a:t>Ainda não há nenhum consenso a respeito de quais desses grupos deveriam ser considerados como espécies em separado e sobre quais deveriam ser subespécies de outras espécies. Em alguns casos, isso é devido à escassez de fósseis, em outros, devido a diferenças mínimas usadas para distinguir espécies no género </a:t>
            </a:r>
            <a:r>
              <a:rPr lang="pt-PT" sz="2800" i="1" smtClean="0"/>
              <a:t>Homo</a:t>
            </a:r>
            <a:r>
              <a:rPr lang="pt-PT" sz="2800" smtClean="0"/>
              <a:t>.</a:t>
            </a:r>
          </a:p>
          <a:p>
            <a:pPr algn="just" eaLnBrk="1" hangingPunct="1">
              <a:lnSpc>
                <a:spcPct val="80000"/>
              </a:lnSpc>
              <a:buFontTx/>
              <a:buNone/>
            </a:pPr>
            <a:endParaRPr lang="pt-PT" sz="2800" smtClean="0"/>
          </a:p>
          <a:p>
            <a:pPr algn="just" eaLnBrk="1" hangingPunct="1">
              <a:lnSpc>
                <a:spcPct val="80000"/>
              </a:lnSpc>
            </a:pPr>
            <a:r>
              <a:rPr lang="pt-PT" sz="2800" smtClean="0"/>
              <a:t>A palavra </a:t>
            </a:r>
            <a:r>
              <a:rPr lang="pt-PT" sz="2800" i="1" smtClean="0"/>
              <a:t>homo</a:t>
            </a:r>
            <a:r>
              <a:rPr lang="pt-PT" sz="2800" smtClean="0"/>
              <a:t> vem do Latim e significa "pessoa", escolhido originalmente por Carolus Linnaeus no seu sistema de classificação. É geralmente traduzido como "homem", apesar disso causar confusão, dado que a palavra "homem" pode ser genérica como </a:t>
            </a:r>
            <a:r>
              <a:rPr lang="pt-PT" sz="2800" i="1" smtClean="0"/>
              <a:t>homo</a:t>
            </a:r>
            <a:r>
              <a:rPr lang="pt-PT" sz="2800" smtClean="0"/>
              <a:t>, mas pode também referir-se especificamente aos indivíduos do sexo masculino.</a:t>
            </a:r>
            <a:endParaRPr lang="pt-PT" sz="2800" b="1" i="1"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ox(in)">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diamond(in)">
                                      <p:cBhvr>
                                        <p:cTn id="12" dur="20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8600" y="228600"/>
            <a:ext cx="8458200" cy="4525963"/>
          </a:xfrm>
        </p:spPr>
        <p:txBody>
          <a:bodyPr/>
          <a:lstStyle/>
          <a:p>
            <a:pPr algn="just" eaLnBrk="1" hangingPunct="1">
              <a:lnSpc>
                <a:spcPct val="80000"/>
              </a:lnSpc>
            </a:pPr>
            <a:r>
              <a:rPr lang="pt-PT" sz="2800" b="1" i="1" smtClean="0"/>
              <a:t>Homo habilis</a:t>
            </a:r>
          </a:p>
          <a:p>
            <a:pPr algn="just" eaLnBrk="1" hangingPunct="1">
              <a:lnSpc>
                <a:spcPct val="80000"/>
              </a:lnSpc>
            </a:pPr>
            <a:endParaRPr lang="en-US" sz="2800" b="1" smtClean="0"/>
          </a:p>
          <a:p>
            <a:pPr algn="just" eaLnBrk="1" hangingPunct="1">
              <a:lnSpc>
                <a:spcPct val="150000"/>
              </a:lnSpc>
            </a:pPr>
            <a:r>
              <a:rPr lang="pt-PT" sz="2800" smtClean="0"/>
              <a:t>Viveu entre cerca de 2,4 a 1,8 milhões de anos atrás (MAA). </a:t>
            </a:r>
            <a:r>
              <a:rPr lang="pt-PT" sz="2800" i="1" smtClean="0"/>
              <a:t>H. habilis</a:t>
            </a:r>
            <a:r>
              <a:rPr lang="pt-PT" sz="2800" smtClean="0"/>
              <a:t>, a primeira espécie do género </a:t>
            </a:r>
            <a:r>
              <a:rPr lang="pt-PT" sz="2800" i="1" smtClean="0"/>
              <a:t>Homo</a:t>
            </a:r>
            <a:r>
              <a:rPr lang="pt-PT" sz="2800" smtClean="0"/>
              <a:t>, evoluiu no sul e no leste da África no final do Plioceno ou início do Pleistoceno, 2,5–2 MAA, quando divergiu do Australopithecines. </a:t>
            </a:r>
            <a:r>
              <a:rPr lang="pt-PT" sz="2800" i="1" smtClean="0"/>
              <a:t>H. habilis</a:t>
            </a:r>
            <a:r>
              <a:rPr lang="pt-PT" sz="2800" smtClean="0"/>
              <a:t> tinha molares menores e cérebro maior que os Australopithecines, e fazia ferramentas de pedra e talvez de ossos de animais.</a:t>
            </a:r>
            <a:endParaRPr lang="en-US" sz="2800" b="1" smtClean="0"/>
          </a:p>
          <a:p>
            <a:pPr algn="just" eaLnBrk="1" hangingPunct="1">
              <a:lnSpc>
                <a:spcPct val="80000"/>
              </a:lnSpc>
            </a:pPr>
            <a:endParaRPr lang="en-US" sz="28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Effect transition="in" filter="box(in)">
                                      <p:cBhvr>
                                        <p:cTn id="13"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6148" name="Rectangle 4"/>
          <p:cNvSpPr>
            <a:spLocks noGrp="1" noChangeArrowheads="1"/>
          </p:cNvSpPr>
          <p:nvPr>
            <p:ph type="body" idx="1"/>
          </p:nvPr>
        </p:nvSpPr>
        <p:spPr>
          <a:xfrm>
            <a:off x="228600" y="152400"/>
            <a:ext cx="8229600" cy="5943600"/>
          </a:xfrm>
        </p:spPr>
        <p:txBody>
          <a:bodyPr/>
          <a:lstStyle/>
          <a:p>
            <a:pPr eaLnBrk="1" hangingPunct="1">
              <a:lnSpc>
                <a:spcPct val="80000"/>
              </a:lnSpc>
            </a:pPr>
            <a:r>
              <a:rPr lang="pt-PT" b="1" i="1" smtClean="0"/>
              <a:t>Homo erectus</a:t>
            </a:r>
          </a:p>
          <a:p>
            <a:pPr eaLnBrk="1" hangingPunct="1">
              <a:lnSpc>
                <a:spcPct val="80000"/>
              </a:lnSpc>
              <a:buFontTx/>
              <a:buNone/>
            </a:pPr>
            <a:endParaRPr lang="en-US" b="1" smtClean="0"/>
          </a:p>
          <a:p>
            <a:pPr algn="just" eaLnBrk="1" hangingPunct="1">
              <a:lnSpc>
                <a:spcPct val="80000"/>
              </a:lnSpc>
            </a:pPr>
            <a:r>
              <a:rPr lang="pt-PT" sz="2800" smtClean="0"/>
              <a:t>Viveu entre cerca de 1,8 (incluindo o </a:t>
            </a:r>
            <a:r>
              <a:rPr lang="pt-PT" sz="2800" i="1" smtClean="0"/>
              <a:t>ergaster)</a:t>
            </a:r>
            <a:r>
              <a:rPr lang="pt-PT" sz="2800" smtClean="0"/>
              <a:t> ou de 1,25 (excluindo o </a:t>
            </a:r>
            <a:r>
              <a:rPr lang="pt-PT" sz="2800" i="1" smtClean="0"/>
              <a:t>ergaster</a:t>
            </a:r>
            <a:r>
              <a:rPr lang="pt-PT" sz="2800" smtClean="0"/>
              <a:t>) a 0,70 MAA. No Pleistoceno Inferior, 1,5–1 MAA, na África, Ásia, e Europa. Um exemplo famoso de </a:t>
            </a:r>
            <a:r>
              <a:rPr lang="pt-PT" sz="2800" i="1" smtClean="0"/>
              <a:t>Homo erectus</a:t>
            </a:r>
            <a:r>
              <a:rPr lang="pt-PT" sz="2800" smtClean="0"/>
              <a:t> é o Homem de Pequim; outros foram encontrados na Ásia (nomeadamente na Indonésia), África, e Europa. Muitos paleoantropólogos estão actualmente a utilizar o termo </a:t>
            </a:r>
            <a:r>
              <a:rPr lang="pt-PT" sz="2800" i="1" smtClean="0"/>
              <a:t>Homo ergaster</a:t>
            </a:r>
            <a:r>
              <a:rPr lang="pt-PT" sz="2800" smtClean="0"/>
              <a:t> para as formas não asiáticas desse grupo, e reservando a denominação </a:t>
            </a:r>
            <a:r>
              <a:rPr lang="pt-PT" sz="2800" i="1" smtClean="0"/>
              <a:t>H. erectus</a:t>
            </a:r>
            <a:r>
              <a:rPr lang="pt-PT" sz="2800" smtClean="0"/>
              <a:t> apenas para os fósseis encontrados na região da Ásia e que possuam certas “marcas” esqueléticas e dentárias que diferem levemente das do </a:t>
            </a:r>
            <a:r>
              <a:rPr lang="pt-PT" sz="2800" i="1" smtClean="0"/>
              <a:t>ergaster</a:t>
            </a:r>
            <a:r>
              <a:rPr lang="pt-PT" sz="2800" smtClean="0"/>
              <a:t>.</a:t>
            </a:r>
            <a:endParaRPr lang="pt-PT" sz="2800" b="1" i="1" smtClean="0"/>
          </a:p>
          <a:p>
            <a:pPr algn="just" eaLnBrk="1" hangingPunct="1">
              <a:lnSpc>
                <a:spcPct val="80000"/>
              </a:lnSpc>
            </a:pPr>
            <a:endParaRPr lang="en-US" sz="28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box(in)">
                                      <p:cBhvr>
                                        <p:cTn id="7" dur="500"/>
                                        <p:tgtEl>
                                          <p:spTgt spid="61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148">
                                            <p:txEl>
                                              <p:pRg st="2" end="2"/>
                                            </p:txEl>
                                          </p:spTgt>
                                        </p:tgtEl>
                                        <p:attrNameLst>
                                          <p:attrName>style.visibility</p:attrName>
                                        </p:attrNameLst>
                                      </p:cBhvr>
                                      <p:to>
                                        <p:strVal val="visible"/>
                                      </p:to>
                                    </p:set>
                                    <p:animEffect transition="in" filter="diamond(in)">
                                      <p:cBhvr>
                                        <p:cTn id="12" dur="2000"/>
                                        <p:tgtEl>
                                          <p:spTgt spid="614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6148" name="Rectangle 4"/>
          <p:cNvSpPr>
            <a:spLocks noGrp="1" noChangeArrowheads="1"/>
          </p:cNvSpPr>
          <p:nvPr>
            <p:ph type="body" idx="1"/>
          </p:nvPr>
        </p:nvSpPr>
        <p:spPr>
          <a:xfrm>
            <a:off x="0" y="0"/>
            <a:ext cx="8915400" cy="6705600"/>
          </a:xfrm>
        </p:spPr>
        <p:txBody>
          <a:bodyPr/>
          <a:lstStyle/>
          <a:p>
            <a:pPr algn="just" eaLnBrk="1" hangingPunct="1">
              <a:lnSpc>
                <a:spcPct val="80000"/>
              </a:lnSpc>
            </a:pPr>
            <a:r>
              <a:rPr lang="pt-PT" sz="2800" b="1" i="1" smtClean="0"/>
              <a:t>Homo ergaster</a:t>
            </a:r>
            <a:endParaRPr lang="en-US" sz="2800" b="1" smtClean="0"/>
          </a:p>
          <a:p>
            <a:pPr algn="just" eaLnBrk="1" hangingPunct="1">
              <a:lnSpc>
                <a:spcPct val="80000"/>
              </a:lnSpc>
            </a:pPr>
            <a:r>
              <a:rPr lang="pt-PT" sz="2400" smtClean="0"/>
              <a:t>Viveu entre cerca de 1,8 a 1,25 Milhões de anos. Também conhecido como </a:t>
            </a:r>
            <a:r>
              <a:rPr lang="pt-PT" sz="2400" i="1" smtClean="0"/>
              <a:t>Homo erectus ergaster</a:t>
            </a:r>
          </a:p>
          <a:p>
            <a:pPr algn="just" eaLnBrk="1" hangingPunct="1">
              <a:lnSpc>
                <a:spcPct val="80000"/>
              </a:lnSpc>
              <a:buFontTx/>
              <a:buNone/>
            </a:pPr>
            <a:endParaRPr lang="pt-PT" sz="2400" b="1" i="1" smtClean="0"/>
          </a:p>
          <a:p>
            <a:pPr algn="just" eaLnBrk="1" hangingPunct="1">
              <a:lnSpc>
                <a:spcPct val="80000"/>
              </a:lnSpc>
            </a:pPr>
            <a:r>
              <a:rPr lang="pt-PT" sz="2800" b="1" i="1" smtClean="0"/>
              <a:t>Homo heidelbergensis</a:t>
            </a:r>
            <a:endParaRPr lang="en-US" sz="2800" b="1" smtClean="0"/>
          </a:p>
          <a:p>
            <a:pPr algn="just" eaLnBrk="1" hangingPunct="1">
              <a:lnSpc>
                <a:spcPct val="80000"/>
              </a:lnSpc>
            </a:pPr>
            <a:r>
              <a:rPr lang="pt-PT" sz="2400" smtClean="0"/>
              <a:t>O Homem de Heidelberg viveu entre cerca de 800 a 300 mil anos atrás. Também conhecido como </a:t>
            </a:r>
            <a:r>
              <a:rPr lang="pt-PT" sz="2400" i="1" smtClean="0"/>
              <a:t>Homo sapiens heidelbergensis</a:t>
            </a:r>
            <a:r>
              <a:rPr lang="pt-PT" sz="2400" smtClean="0"/>
              <a:t> e </a:t>
            </a:r>
            <a:r>
              <a:rPr lang="pt-PT" sz="2400" i="1" smtClean="0"/>
              <a:t>Homo sapiens paleohungaricus</a:t>
            </a:r>
            <a:r>
              <a:rPr lang="pt-PT" sz="2400" smtClean="0"/>
              <a:t>.</a:t>
            </a:r>
          </a:p>
          <a:p>
            <a:pPr algn="just" eaLnBrk="1" hangingPunct="1">
              <a:lnSpc>
                <a:spcPct val="80000"/>
              </a:lnSpc>
            </a:pPr>
            <a:endParaRPr lang="pt-PT" sz="2400" b="1" i="1" smtClean="0"/>
          </a:p>
          <a:p>
            <a:pPr algn="just" eaLnBrk="1" hangingPunct="1">
              <a:lnSpc>
                <a:spcPct val="80000"/>
              </a:lnSpc>
            </a:pPr>
            <a:r>
              <a:rPr lang="pt-PT" sz="2800" b="1" i="1" smtClean="0"/>
              <a:t>Homo sapiens idaltu</a:t>
            </a:r>
            <a:endParaRPr lang="en-US" sz="2800" b="1" smtClean="0"/>
          </a:p>
          <a:p>
            <a:pPr algn="just" eaLnBrk="1" hangingPunct="1">
              <a:lnSpc>
                <a:spcPct val="80000"/>
              </a:lnSpc>
            </a:pPr>
            <a:r>
              <a:rPr lang="pt-PT" sz="2400" smtClean="0"/>
              <a:t>Viveu há cerca de 160 mil anos (subespécie). É o humano moderno anatomicamente mais antigo conhecido. Não enterrava os corpos das pessoas mortas, acreditando que elas pudessem retornar à vida (hipótese).</a:t>
            </a:r>
          </a:p>
          <a:p>
            <a:pPr algn="just" eaLnBrk="1" hangingPunct="1">
              <a:lnSpc>
                <a:spcPct val="80000"/>
              </a:lnSpc>
              <a:buFontTx/>
              <a:buNone/>
            </a:pPr>
            <a:endParaRPr lang="pt-PT" sz="2400" b="1" i="1" smtClean="0"/>
          </a:p>
          <a:p>
            <a:pPr algn="just" eaLnBrk="1" hangingPunct="1">
              <a:lnSpc>
                <a:spcPct val="80000"/>
              </a:lnSpc>
            </a:pPr>
            <a:r>
              <a:rPr lang="pt-PT" sz="2800" b="1" i="1" smtClean="0"/>
              <a:t>Homo floresiensis</a:t>
            </a:r>
            <a:endParaRPr lang="en-US" sz="2800" b="1" smtClean="0"/>
          </a:p>
          <a:p>
            <a:pPr algn="just" eaLnBrk="1" hangingPunct="1">
              <a:lnSpc>
                <a:spcPct val="80000"/>
              </a:lnSpc>
            </a:pPr>
            <a:r>
              <a:rPr lang="pt-PT" sz="2400" smtClean="0"/>
              <a:t>Viveu há cerca de 12 mil anos (anunciado em 28 de Outubro de 2004 no periódico científico Nature). Apelidado de </a:t>
            </a:r>
            <a:r>
              <a:rPr lang="pt-PT" sz="2400" i="1" smtClean="0"/>
              <a:t>hobbit</a:t>
            </a:r>
            <a:r>
              <a:rPr lang="pt-PT" sz="2400" smtClean="0"/>
              <a:t> por causa do seu pequeno tamanho.</a:t>
            </a:r>
            <a:endParaRPr lang="en-US" sz="2400" b="1" smtClean="0"/>
          </a:p>
          <a:p>
            <a:pPr algn="just" eaLnBrk="1" hangingPunct="1">
              <a:lnSpc>
                <a:spcPct val="80000"/>
              </a:lnSpc>
            </a:pP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diamond(in)">
                                      <p:cBhvr>
                                        <p:cTn id="7" dur="2000"/>
                                        <p:tgtEl>
                                          <p:spTgt spid="61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148">
                                            <p:txEl>
                                              <p:pRg st="1" end="1"/>
                                            </p:txEl>
                                          </p:spTgt>
                                        </p:tgtEl>
                                        <p:attrNameLst>
                                          <p:attrName>style.visibility</p:attrName>
                                        </p:attrNameLst>
                                      </p:cBhvr>
                                      <p:to>
                                        <p:strVal val="visible"/>
                                      </p:to>
                                    </p:set>
                                    <p:animEffect transition="in" filter="diamond(in)">
                                      <p:cBhvr>
                                        <p:cTn id="12" dur="2000"/>
                                        <p:tgtEl>
                                          <p:spTgt spid="614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148">
                                            <p:txEl>
                                              <p:pRg st="3" end="3"/>
                                            </p:txEl>
                                          </p:spTgt>
                                        </p:tgtEl>
                                        <p:attrNameLst>
                                          <p:attrName>style.visibility</p:attrName>
                                        </p:attrNameLst>
                                      </p:cBhvr>
                                      <p:to>
                                        <p:strVal val="visible"/>
                                      </p:to>
                                    </p:set>
                                    <p:animEffect transition="in" filter="box(in)">
                                      <p:cBhvr>
                                        <p:cTn id="17" dur="500"/>
                                        <p:tgtEl>
                                          <p:spTgt spid="614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148">
                                            <p:txEl>
                                              <p:pRg st="4" end="4"/>
                                            </p:txEl>
                                          </p:spTgt>
                                        </p:tgtEl>
                                        <p:attrNameLst>
                                          <p:attrName>style.visibility</p:attrName>
                                        </p:attrNameLst>
                                      </p:cBhvr>
                                      <p:to>
                                        <p:strVal val="visible"/>
                                      </p:to>
                                    </p:set>
                                    <p:animEffect transition="in" filter="box(in)">
                                      <p:cBhvr>
                                        <p:cTn id="22" dur="500"/>
                                        <p:tgtEl>
                                          <p:spTgt spid="614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148">
                                            <p:txEl>
                                              <p:pRg st="6" end="6"/>
                                            </p:txEl>
                                          </p:spTgt>
                                        </p:tgtEl>
                                        <p:attrNameLst>
                                          <p:attrName>style.visibility</p:attrName>
                                        </p:attrNameLst>
                                      </p:cBhvr>
                                      <p:to>
                                        <p:strVal val="visible"/>
                                      </p:to>
                                    </p:set>
                                    <p:animEffect transition="in" filter="box(in)">
                                      <p:cBhvr>
                                        <p:cTn id="27" dur="500"/>
                                        <p:tgtEl>
                                          <p:spTgt spid="614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6148">
                                            <p:txEl>
                                              <p:pRg st="7" end="7"/>
                                            </p:txEl>
                                          </p:spTgt>
                                        </p:tgtEl>
                                        <p:attrNameLst>
                                          <p:attrName>style.visibility</p:attrName>
                                        </p:attrNameLst>
                                      </p:cBhvr>
                                      <p:to>
                                        <p:strVal val="visible"/>
                                      </p:to>
                                    </p:set>
                                    <p:animEffect transition="in" filter="diamond(in)">
                                      <p:cBhvr>
                                        <p:cTn id="32" dur="2000"/>
                                        <p:tgtEl>
                                          <p:spTgt spid="614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148">
                                            <p:txEl>
                                              <p:pRg st="9" end="9"/>
                                            </p:txEl>
                                          </p:spTgt>
                                        </p:tgtEl>
                                        <p:attrNameLst>
                                          <p:attrName>style.visibility</p:attrName>
                                        </p:attrNameLst>
                                      </p:cBhvr>
                                      <p:to>
                                        <p:strVal val="visible"/>
                                      </p:to>
                                    </p:set>
                                    <p:animEffect transition="in" filter="blinds(horizontal)">
                                      <p:cBhvr>
                                        <p:cTn id="37" dur="500"/>
                                        <p:tgtEl>
                                          <p:spTgt spid="614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6148">
                                            <p:txEl>
                                              <p:pRg st="10" end="10"/>
                                            </p:txEl>
                                          </p:spTgt>
                                        </p:tgtEl>
                                        <p:attrNameLst>
                                          <p:attrName>style.visibility</p:attrName>
                                        </p:attrNameLst>
                                      </p:cBhvr>
                                      <p:to>
                                        <p:strVal val="visible"/>
                                      </p:to>
                                    </p:set>
                                    <p:animEffect transition="in" filter="checkerboard(across)">
                                      <p:cBhvr>
                                        <p:cTn id="42" dur="500"/>
                                        <p:tgtEl>
                                          <p:spTgt spid="614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7C80"/>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228600"/>
            <a:ext cx="8229600" cy="6324600"/>
          </a:xfrm>
        </p:spPr>
        <p:txBody>
          <a:bodyPr/>
          <a:lstStyle/>
          <a:p>
            <a:pPr eaLnBrk="1" hangingPunct="1">
              <a:lnSpc>
                <a:spcPct val="80000"/>
              </a:lnSpc>
            </a:pPr>
            <a:r>
              <a:rPr lang="pt-PT" sz="2800" b="1" i="1" smtClean="0"/>
              <a:t>Homo neanderthalensis</a:t>
            </a:r>
          </a:p>
          <a:p>
            <a:pPr eaLnBrk="1" hangingPunct="1">
              <a:lnSpc>
                <a:spcPct val="80000"/>
              </a:lnSpc>
              <a:buFontTx/>
              <a:buNone/>
            </a:pPr>
            <a:endParaRPr lang="en-US" sz="2800" b="1" i="1" smtClean="0"/>
          </a:p>
          <a:p>
            <a:pPr algn="just" eaLnBrk="1" hangingPunct="1">
              <a:lnSpc>
                <a:spcPct val="80000"/>
              </a:lnSpc>
            </a:pPr>
            <a:r>
              <a:rPr lang="pt-PT" sz="2400" smtClean="0"/>
              <a:t>Viveu entre 250 e 30 mil anos atrás. Também conhecido como </a:t>
            </a:r>
            <a:r>
              <a:rPr lang="pt-PT" sz="2400" i="1" smtClean="0"/>
              <a:t>Homo sapiens neanderthalensis</a:t>
            </a:r>
            <a:r>
              <a:rPr lang="pt-PT" sz="2400" smtClean="0"/>
              <a:t>. Há um debate recente sobre se o "Homem de Neanderthal" foi uma espécie separada, </a:t>
            </a:r>
            <a:r>
              <a:rPr lang="pt-PT" sz="2400" i="1" smtClean="0"/>
              <a:t>Homo neanderthalensis</a:t>
            </a:r>
            <a:r>
              <a:rPr lang="pt-PT" sz="2400" smtClean="0"/>
              <a:t>, ou uma subespécie de </a:t>
            </a:r>
            <a:r>
              <a:rPr lang="pt-PT" sz="2400" i="1" smtClean="0"/>
              <a:t>H. sapiens</a:t>
            </a:r>
            <a:r>
              <a:rPr lang="pt-PT" sz="2400" smtClean="0"/>
              <a:t>. Enquanto o debate continua, a maioria das evidências, adquiridas através da análise do DNA mitocondrial e do Y-cromossomal DNA, actualmente indica que não houve nenhum fluxo genético entre o </a:t>
            </a:r>
            <a:r>
              <a:rPr lang="pt-PT" sz="2400" i="1" smtClean="0"/>
              <a:t>H. neanderthalensis</a:t>
            </a:r>
            <a:r>
              <a:rPr lang="pt-PT" sz="2400" smtClean="0"/>
              <a:t> e o </a:t>
            </a:r>
            <a:r>
              <a:rPr lang="pt-PT" sz="2400" i="1" smtClean="0"/>
              <a:t>H. sapiens</a:t>
            </a:r>
            <a:r>
              <a:rPr lang="pt-PT" sz="2400" smtClean="0"/>
              <a:t>, e, consequentemente, eram duas espécies diferentes. Em 1997 Mark Stoneking, então professor de antropologia da Universidade de Penn State, disse: "Esses resultados [baseados no DNA mitocondrial extraído dos ossos do Neanderthal] indicam que os Neanderthais não contribuíram com o DNA mitocondrial para os humanos modernos … os Neanderthais não são nossos ancestrais." Investigações subsequentes de uma segunda fonte de DNA de Neanderthal confirmaram esses achados. </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horizontal)">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checkerboard(across)">
                                      <p:cBhvr>
                                        <p:cTn id="1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304800"/>
            <a:ext cx="8229600" cy="6172200"/>
          </a:xfrm>
        </p:spPr>
        <p:txBody>
          <a:bodyPr/>
          <a:lstStyle/>
          <a:p>
            <a:pPr eaLnBrk="1" hangingPunct="1">
              <a:lnSpc>
                <a:spcPct val="80000"/>
              </a:lnSpc>
            </a:pPr>
            <a:r>
              <a:rPr lang="pt-PT" sz="2800" b="1" i="1" smtClean="0"/>
              <a:t>Homo sapiens</a:t>
            </a:r>
          </a:p>
          <a:p>
            <a:pPr algn="just" eaLnBrk="1" hangingPunct="1">
              <a:lnSpc>
                <a:spcPct val="80000"/>
              </a:lnSpc>
            </a:pPr>
            <a:r>
              <a:rPr lang="pt-PT" sz="2400" smtClean="0"/>
              <a:t>Surgiu há cerca de 200 mil anos. No período interglacial do Pleistoceno Médio entre a Glaciação Riss e a Glaciação Wisconsin, há cerca de 250 mil anos, a tendência de expansão craniana e a tecnologia na elaboração de ferramentas de pedra desenvolveu-se, fornecendo evidências da transição do </a:t>
            </a:r>
            <a:r>
              <a:rPr lang="pt-PT" sz="2400" i="1" smtClean="0"/>
              <a:t>H. erectus</a:t>
            </a:r>
            <a:r>
              <a:rPr lang="pt-PT" sz="2400" smtClean="0"/>
              <a:t> para o </a:t>
            </a:r>
            <a:r>
              <a:rPr lang="pt-PT" sz="2400" i="1" smtClean="0"/>
              <a:t>H. sapiens</a:t>
            </a:r>
            <a:r>
              <a:rPr lang="pt-PT" sz="2400" smtClean="0"/>
              <a:t>. As evidências sugerem que houve uma migração do </a:t>
            </a:r>
            <a:r>
              <a:rPr lang="pt-PT" sz="2400" i="1" smtClean="0"/>
              <a:t>H. erectus</a:t>
            </a:r>
            <a:r>
              <a:rPr lang="pt-PT" sz="2400" smtClean="0"/>
              <a:t> para fora da África, então uma subsequente especiação para o </a:t>
            </a:r>
            <a:r>
              <a:rPr lang="pt-PT" sz="2400" i="1" smtClean="0"/>
              <a:t>H. sapiens</a:t>
            </a:r>
            <a:r>
              <a:rPr lang="pt-PT" sz="2400" smtClean="0"/>
              <a:t> na África. (Há poucas evidências de que essa especiação ocorreu em algum lugar). Então, uma subsequente migração dentro e fora da África eventualmente substituiu o anteriormente disperso </a:t>
            </a:r>
            <a:r>
              <a:rPr lang="pt-PT" sz="2400" i="1" smtClean="0"/>
              <a:t>H. erectus</a:t>
            </a:r>
            <a:r>
              <a:rPr lang="pt-PT" sz="2400" smtClean="0"/>
              <a:t>. Entretanto, a evidência actual não </a:t>
            </a:r>
            <a:r>
              <a:rPr lang="pt-PT" sz="2400" i="1" smtClean="0"/>
              <a:t>impossibilita</a:t>
            </a:r>
            <a:r>
              <a:rPr lang="pt-PT" sz="2400" smtClean="0"/>
              <a:t> a especiação multiregional. Essa é uma área de grandes debates na paleoantropologia. </a:t>
            </a:r>
            <a:endParaRPr lang="en-US" sz="240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heel(4)">
                                      <p:cBhvr>
                                        <p:cTn id="7" dur="20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diamond(in)">
                                      <p:cBhvr>
                                        <p:cTn id="12" dur="20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TotalTime>
  <Words>3756</Words>
  <Application>Microsoft Office PowerPoint</Application>
  <PresentationFormat>Apresentação na tela (4:3)</PresentationFormat>
  <Paragraphs>178</Paragraphs>
  <Slides>36</Slides>
  <Notes>1</Notes>
  <HiddenSlides>0</HiddenSlides>
  <MMClips>0</MMClips>
  <ScaleCrop>false</ScaleCrop>
  <HeadingPairs>
    <vt:vector size="4" baseType="variant">
      <vt:variant>
        <vt:lpstr>Tema</vt:lpstr>
      </vt:variant>
      <vt:variant>
        <vt:i4>1</vt:i4>
      </vt:variant>
      <vt:variant>
        <vt:lpstr>Títulos de slides</vt:lpstr>
      </vt:variant>
      <vt:variant>
        <vt:i4>36</vt:i4>
      </vt:variant>
    </vt:vector>
  </HeadingPairs>
  <TitlesOfParts>
    <vt:vector size="37" baseType="lpstr">
      <vt:lpstr>Default Design</vt:lpstr>
      <vt:lpstr>Notas sobre a evolução da humanidade </vt:lpstr>
      <vt:lpstr>Introdução</vt:lpstr>
      <vt:lpstr>O tempo na “grande caminhada da humanidade.”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3.2- A nossa espécie desenvolveu o que se chama “cultura”</vt:lpstr>
      <vt:lpstr>Apresentação do PowerPoint</vt:lpstr>
      <vt:lpstr>Apresentação do PowerPoint</vt:lpstr>
      <vt:lpstr>Apresentação do PowerPoint</vt:lpstr>
      <vt:lpstr>3.3- O Homem é Biológico, Psicológico, Social e Cultural. </vt:lpstr>
      <vt:lpstr>Apresentação do PowerPoint</vt:lpstr>
      <vt:lpstr>3.4- A vida muda por selecção natural</vt:lpstr>
      <vt:lpstr>3.5- A característica “humana” por excelência? (a)</vt:lpstr>
      <vt:lpstr>Apresentação do PowerPoint</vt:lpstr>
      <vt:lpstr>Apresentação do PowerPoint</vt:lpstr>
      <vt:lpstr>Apresentação do PowerPoint</vt:lpstr>
      <vt:lpstr>Apresentação do PowerPoint</vt:lpstr>
      <vt:lpstr>3.6 - A linguagem humana e a sua multiplicação </vt:lpstr>
      <vt:lpstr>Apresentação do PowerPoint</vt:lpstr>
      <vt:lpstr>Apresentação do PowerPoint</vt:lpstr>
      <vt:lpstr>Apresentação do PowerPoint</vt:lpstr>
      <vt:lpstr>Apresentação do PowerPoint</vt:lpstr>
      <vt:lpstr>Apresentação do PowerPoint</vt:lpstr>
      <vt:lpstr>Apresentação do PowerPoint</vt:lpstr>
      <vt:lpstr>3.6.4.5 – O grande conversador </vt:lpstr>
      <vt:lpstr>Bibliografia Fundamental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c:creator>
  <cp:lastModifiedBy>user</cp:lastModifiedBy>
  <cp:revision>54</cp:revision>
  <cp:lastPrinted>1601-01-01T00:00:00Z</cp:lastPrinted>
  <dcterms:created xsi:type="dcterms:W3CDTF">1601-01-01T00:00:00Z</dcterms:created>
  <dcterms:modified xsi:type="dcterms:W3CDTF">2015-02-17T15:45:02Z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