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63" r:id="rId2"/>
    <p:sldId id="262" r:id="rId3"/>
    <p:sldId id="264" r:id="rId4"/>
    <p:sldId id="265" r:id="rId5"/>
    <p:sldId id="256" r:id="rId6"/>
    <p:sldId id="257" r:id="rId7"/>
    <p:sldId id="261" r:id="rId8"/>
    <p:sldId id="258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77" r:id="rId22"/>
    <p:sldId id="280" r:id="rId23"/>
    <p:sldId id="281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2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582F-5CC7-4EA2-BE3B-0B82CD6FDDA5}" type="datetimeFigureOut">
              <a:rPr lang="pt-BR" smtClean="0"/>
              <a:pPr/>
              <a:t>10/03/2015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3B03-2B6F-4DE3-B611-B03829C8E1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582F-5CC7-4EA2-BE3B-0B82CD6FDDA5}" type="datetimeFigureOut">
              <a:rPr lang="pt-BR" smtClean="0"/>
              <a:pPr/>
              <a:t>10/03/2015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3B03-2B6F-4DE3-B611-B03829C8E1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582F-5CC7-4EA2-BE3B-0B82CD6FDDA5}" type="datetimeFigureOut">
              <a:rPr lang="pt-BR" smtClean="0"/>
              <a:pPr/>
              <a:t>10/03/2015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3B03-2B6F-4DE3-B611-B03829C8E1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FD264F-4E7D-46E2-BC89-8C9B024C9A8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582F-5CC7-4EA2-BE3B-0B82CD6FDDA5}" type="datetimeFigureOut">
              <a:rPr lang="pt-BR" smtClean="0"/>
              <a:pPr/>
              <a:t>10/03/2015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3B03-2B6F-4DE3-B611-B03829C8E1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582F-5CC7-4EA2-BE3B-0B82CD6FDDA5}" type="datetimeFigureOut">
              <a:rPr lang="pt-BR" smtClean="0"/>
              <a:pPr/>
              <a:t>10/03/2015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3B03-2B6F-4DE3-B611-B03829C8E1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582F-5CC7-4EA2-BE3B-0B82CD6FDDA5}" type="datetimeFigureOut">
              <a:rPr lang="pt-BR" smtClean="0"/>
              <a:pPr/>
              <a:t>10/03/2015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3B03-2B6F-4DE3-B611-B03829C8E1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582F-5CC7-4EA2-BE3B-0B82CD6FDDA5}" type="datetimeFigureOut">
              <a:rPr lang="pt-BR" smtClean="0"/>
              <a:pPr/>
              <a:t>10/03/2015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3B03-2B6F-4DE3-B611-B03829C8E1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582F-5CC7-4EA2-BE3B-0B82CD6FDDA5}" type="datetimeFigureOut">
              <a:rPr lang="pt-BR" smtClean="0"/>
              <a:pPr/>
              <a:t>10/03/2015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3B03-2B6F-4DE3-B611-B03829C8E1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582F-5CC7-4EA2-BE3B-0B82CD6FDDA5}" type="datetimeFigureOut">
              <a:rPr lang="pt-BR" smtClean="0"/>
              <a:pPr/>
              <a:t>10/03/2015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3B03-2B6F-4DE3-B611-B03829C8E1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582F-5CC7-4EA2-BE3B-0B82CD6FDDA5}" type="datetimeFigureOut">
              <a:rPr lang="pt-BR" smtClean="0"/>
              <a:pPr/>
              <a:t>10/03/2015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3B03-2B6F-4DE3-B611-B03829C8E1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582F-5CC7-4EA2-BE3B-0B82CD6FDDA5}" type="datetimeFigureOut">
              <a:rPr lang="pt-BR" smtClean="0"/>
              <a:pPr/>
              <a:t>10/03/2015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3B03-2B6F-4DE3-B611-B03829C8E1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6582F-5CC7-4EA2-BE3B-0B82CD6FDDA5}" type="datetimeFigureOut">
              <a:rPr lang="pt-BR" smtClean="0"/>
              <a:pPr/>
              <a:t>10/03/2015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83B03-2B6F-4DE3-B611-B03829C8E1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rimeiras aldeias.jpg"/>
          <p:cNvPicPr>
            <a:picLocks noChangeAspect="1"/>
          </p:cNvPicPr>
          <p:nvPr/>
        </p:nvPicPr>
        <p:blipFill>
          <a:blip r:embed="rId2">
            <a:lum bright="10000" contrast="-20000"/>
          </a:blip>
          <a:stretch>
            <a:fillRect/>
          </a:stretch>
        </p:blipFill>
        <p:spPr>
          <a:xfrm>
            <a:off x="0" y="0"/>
            <a:ext cx="9144000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 explicativo retangular com cantos arredondados 5"/>
          <p:cNvSpPr/>
          <p:nvPr/>
        </p:nvSpPr>
        <p:spPr>
          <a:xfrm>
            <a:off x="500034" y="5143488"/>
            <a:ext cx="4572032" cy="1500222"/>
          </a:xfrm>
          <a:prstGeom prst="wedgeRoundRectCallout">
            <a:avLst>
              <a:gd name="adj1" fmla="val 85833"/>
              <a:gd name="adj2" fmla="val 108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14282" y="4964113"/>
            <a:ext cx="4643468" cy="1751012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Primeiras Comunidades</a:t>
            </a:r>
            <a:r>
              <a:rPr lang="pt-BR" sz="40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40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6" descr="Daniel simpsonizado - Original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572132" y="4111625"/>
            <a:ext cx="3857652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pt-BR" b="1" u="sng" dirty="0" smtClean="0"/>
              <a:t>Economia.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786058"/>
            <a:ext cx="8686800" cy="3857652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Agrária e pastoril.</a:t>
            </a:r>
          </a:p>
          <a:p>
            <a:pPr lvl="1"/>
            <a:r>
              <a:rPr lang="pt-BR" dirty="0" smtClean="0"/>
              <a:t>Cultivavam principalmente Cereais (trigo e cevada).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Comércio.</a:t>
            </a:r>
          </a:p>
          <a:p>
            <a:pPr lvl="1"/>
            <a:r>
              <a:rPr lang="pt-BR" dirty="0" smtClean="0"/>
              <a:t>Região escassa de recursos naturais (madeira e minérios).</a:t>
            </a:r>
          </a:p>
          <a:p>
            <a:pPr lvl="1"/>
            <a:r>
              <a:rPr lang="pt-BR" dirty="0" smtClean="0"/>
              <a:t>Estabelecido com outros povos como os egípcios e fenícios.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Meios de produção estavam sob o controle do Estado e dos templos.</a:t>
            </a:r>
          </a:p>
          <a:p>
            <a:endParaRPr lang="pt-BR" dirty="0" smtClean="0"/>
          </a:p>
        </p:txBody>
      </p:sp>
      <p:pic>
        <p:nvPicPr>
          <p:cNvPr id="37890" name="Picture 2" descr="http://sol.sapo.pt/photos/olindagil/images/421228/original.asp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0"/>
            <a:ext cx="5619768" cy="278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 smtClean="0"/>
              <a:t>SOCIEDADE.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ESTADO: possuía grande parte das propriedades</a:t>
            </a:r>
            <a:r>
              <a:rPr lang="pt-BR" dirty="0" smtClean="0"/>
              <a:t>.</a:t>
            </a:r>
            <a:r>
              <a:rPr lang="pt-BR" dirty="0">
                <a:solidFill>
                  <a:srgbClr val="C00000"/>
                </a:solidFill>
              </a:rPr>
              <a:t> </a:t>
            </a:r>
            <a:r>
              <a:rPr lang="pt-BR">
                <a:solidFill>
                  <a:srgbClr val="C00000"/>
                </a:solidFill>
              </a:rPr>
              <a:t>AULA DADA</a:t>
            </a:r>
            <a:endParaRPr lang="pt-BR" dirty="0" smtClean="0"/>
          </a:p>
          <a:p>
            <a:r>
              <a:rPr lang="pt-BR" dirty="0" smtClean="0"/>
              <a:t>Produção realizada por camponeses livres ou escravos.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Triângulo isósceles 3"/>
          <p:cNvSpPr/>
          <p:nvPr/>
        </p:nvSpPr>
        <p:spPr>
          <a:xfrm>
            <a:off x="2500298" y="3929066"/>
            <a:ext cx="3714776" cy="26432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 rot="10800000">
            <a:off x="3714744" y="4857760"/>
            <a:ext cx="38576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072066" y="3786190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Elite agrária: camada dominante, junto com militares, sacerdotes, e o rei (teocrático).</a:t>
            </a:r>
            <a:endParaRPr lang="pt-BR" dirty="0"/>
          </a:p>
        </p:txBody>
      </p:sp>
      <p:cxnSp>
        <p:nvCxnSpPr>
          <p:cNvPr id="11" name="Conector reto 10"/>
          <p:cNvCxnSpPr/>
          <p:nvPr/>
        </p:nvCxnSpPr>
        <p:spPr>
          <a:xfrm rot="10800000">
            <a:off x="1714480" y="5643578"/>
            <a:ext cx="38576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0" y="4857760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Camada intermediária: Artesãos, comerciantes e agricultores livres.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215074" y="5786454"/>
            <a:ext cx="3071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Base da sociedade: escravos, maioria prisioneiros de guerra.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r>
              <a:rPr lang="pt-BR" b="1" u="sng" dirty="0" smtClean="0"/>
              <a:t>RELIGIÃO: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14678" y="1142984"/>
            <a:ext cx="5643602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3300" dirty="0" smtClean="0">
                <a:solidFill>
                  <a:schemeClr val="tx1"/>
                </a:solidFill>
              </a:rPr>
              <a:t>A </a:t>
            </a:r>
            <a:r>
              <a:rPr lang="pt-BR" sz="3300" u="sng" dirty="0" smtClean="0">
                <a:solidFill>
                  <a:schemeClr val="tx1"/>
                </a:solidFill>
              </a:rPr>
              <a:t>prática religiosa era politeísta</a:t>
            </a:r>
            <a:r>
              <a:rPr lang="pt-BR" sz="3300" dirty="0" smtClean="0">
                <a:solidFill>
                  <a:schemeClr val="tx1"/>
                </a:solidFill>
              </a:rPr>
              <a:t> (acreditavam em vários deuses); </a:t>
            </a:r>
          </a:p>
          <a:p>
            <a:pPr algn="just"/>
            <a:endParaRPr lang="pt-BR" sz="3300" dirty="0" smtClean="0">
              <a:solidFill>
                <a:schemeClr val="tx1"/>
              </a:solidFill>
            </a:endParaRPr>
          </a:p>
          <a:p>
            <a:pPr algn="just"/>
            <a:r>
              <a:rPr lang="pt-BR" sz="3300" dirty="0" smtClean="0">
                <a:solidFill>
                  <a:schemeClr val="tx1"/>
                </a:solidFill>
              </a:rPr>
              <a:t>Até mesmo as cidades possuíam deuses particulares, por isso, construíam grandiosos templos que serviam também de bibliotecas, armazéns de cereais, observatórios astronômicos, etc.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5" descr="assirio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2325688" cy="4572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14282" y="5780782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err="1" smtClean="0"/>
              <a:t>Pazuzu</a:t>
            </a:r>
            <a:r>
              <a:rPr lang="pt-BR" sz="1600" dirty="0" smtClean="0"/>
              <a:t>,demônio assírio da febre, estatueta de bronze do século VII a.C. Dessas figuras assírio-babilônicas provêm as representações judaico-cristãs do diabo.</a:t>
            </a:r>
            <a:endParaRPr lang="pt-BR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 smtClean="0"/>
              <a:t>Política:</a:t>
            </a:r>
            <a:endParaRPr lang="pt-BR" b="1" u="sng" dirty="0"/>
          </a:p>
        </p:txBody>
      </p:sp>
      <p:sp>
        <p:nvSpPr>
          <p:cNvPr id="3" name="CaixaDeTexto 2"/>
          <p:cNvSpPr txBox="1"/>
          <p:nvPr/>
        </p:nvSpPr>
        <p:spPr>
          <a:xfrm>
            <a:off x="428596" y="1571612"/>
            <a:ext cx="8143932" cy="364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80000"/>
              </a:lnSpc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pt-BR" sz="2800" dirty="0" smtClean="0"/>
              <a:t>Dentre os povos que dominaram a Mesopotâmia, podemos destacar: </a:t>
            </a:r>
          </a:p>
          <a:p>
            <a:pPr marL="342900" lvl="0" indent="-342900" algn="just">
              <a:lnSpc>
                <a:spcPct val="80000"/>
              </a:lnSpc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endParaRPr lang="pt-BR" sz="2800" dirty="0" smtClean="0"/>
          </a:p>
          <a:p>
            <a:pPr marL="800100" lvl="1" indent="-342900" algn="just">
              <a:lnSpc>
                <a:spcPct val="80000"/>
              </a:lnSpc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pt-BR" sz="2800" dirty="0" smtClean="0"/>
              <a:t>Os Sumérios; </a:t>
            </a:r>
            <a:r>
              <a:rPr lang="pt-BR" sz="2800" dirty="0">
                <a:solidFill>
                  <a:srgbClr val="C00000"/>
                </a:solidFill>
              </a:rPr>
              <a:t>AULA DADA</a:t>
            </a:r>
            <a:endParaRPr lang="pt-BR" sz="2800" dirty="0" smtClean="0"/>
          </a:p>
          <a:p>
            <a:pPr marL="800100" lvl="1" indent="-342900" algn="just">
              <a:lnSpc>
                <a:spcPct val="80000"/>
              </a:lnSpc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pt-BR" sz="2800" dirty="0" smtClean="0"/>
              <a:t>Os Acádios; </a:t>
            </a:r>
          </a:p>
          <a:p>
            <a:pPr marL="800100" lvl="1" indent="-342900" algn="just">
              <a:lnSpc>
                <a:spcPct val="80000"/>
              </a:lnSpc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pt-BR" sz="2800" dirty="0" smtClean="0"/>
              <a:t>Os Babilônicos;  </a:t>
            </a:r>
          </a:p>
          <a:p>
            <a:pPr marL="800100" lvl="1" indent="-342900" algn="just">
              <a:lnSpc>
                <a:spcPct val="80000"/>
              </a:lnSpc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pt-BR" sz="2800" dirty="0" smtClean="0"/>
              <a:t>Os Assírios.</a:t>
            </a:r>
          </a:p>
          <a:p>
            <a:pPr marL="800100" lvl="1" indent="-342900" algn="just">
              <a:lnSpc>
                <a:spcPct val="80000"/>
              </a:lnSpc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endParaRPr lang="pt-BR" sz="2800" dirty="0" smtClean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28596" y="4714884"/>
            <a:ext cx="82153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t-BR" sz="2400" dirty="0" smtClean="0"/>
              <a:t>Mesmo dominado por vários povos a organização social baseava-se geralmente na figura do Rei (considerado um Deus).</a:t>
            </a: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pt-BR" sz="2000" kern="0" dirty="0" smtClean="0">
              <a:solidFill>
                <a:srgbClr val="000000"/>
              </a:solidFill>
              <a:latin typeface="Arial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sopotâm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60363"/>
            <a:ext cx="8229600" cy="512762"/>
          </a:xfrm>
          <a:noFill/>
          <a:ln/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1"/>
                </a:solidFill>
                <a:latin typeface="A.C.M.E. Secret Agent" pitchFamily="34" charset="0"/>
              </a:rPr>
              <a:t>Sumérios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268413"/>
            <a:ext cx="8512175" cy="5184775"/>
          </a:xfrm>
          <a:noFill/>
          <a:ln/>
        </p:spPr>
        <p:txBody>
          <a:bodyPr>
            <a:normAutofit/>
          </a:bodyPr>
          <a:lstStyle/>
          <a:p>
            <a:pPr algn="just"/>
            <a:r>
              <a:rPr lang="pt-BR" sz="2800" dirty="0">
                <a:solidFill>
                  <a:schemeClr val="tx1"/>
                </a:solidFill>
              </a:rPr>
              <a:t>Primeira civilização da Mesopotâmia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</a:rPr>
              <a:t>Cidades Importantes: </a:t>
            </a:r>
            <a:r>
              <a:rPr lang="pt-BR" sz="2800" dirty="0" err="1">
                <a:solidFill>
                  <a:schemeClr val="tx1"/>
                </a:solidFill>
              </a:rPr>
              <a:t>Uruk</a:t>
            </a:r>
            <a:r>
              <a:rPr lang="pt-BR" sz="2800" dirty="0">
                <a:solidFill>
                  <a:schemeClr val="tx1"/>
                </a:solidFill>
              </a:rPr>
              <a:t>, </a:t>
            </a:r>
            <a:r>
              <a:rPr lang="pt-BR" sz="2800" dirty="0" err="1">
                <a:solidFill>
                  <a:schemeClr val="tx1"/>
                </a:solidFill>
              </a:rPr>
              <a:t>Lagash</a:t>
            </a:r>
            <a:r>
              <a:rPr lang="pt-BR" sz="2800" dirty="0">
                <a:solidFill>
                  <a:schemeClr val="tx1"/>
                </a:solidFill>
              </a:rPr>
              <a:t>, </a:t>
            </a:r>
            <a:r>
              <a:rPr lang="pt-BR" sz="2800" dirty="0" err="1">
                <a:solidFill>
                  <a:schemeClr val="tx1"/>
                </a:solidFill>
              </a:rPr>
              <a:t>Eridu</a:t>
            </a:r>
            <a:r>
              <a:rPr lang="pt-BR" sz="2800" dirty="0">
                <a:solidFill>
                  <a:schemeClr val="tx1"/>
                </a:solidFill>
              </a:rPr>
              <a:t> e </a:t>
            </a:r>
            <a:r>
              <a:rPr lang="pt-BR" sz="2800" dirty="0" err="1">
                <a:solidFill>
                  <a:schemeClr val="tx1"/>
                </a:solidFill>
              </a:rPr>
              <a:t>Nipur</a:t>
            </a:r>
            <a:endParaRPr lang="pt-BR" sz="2800" dirty="0">
              <a:solidFill>
                <a:schemeClr val="tx1"/>
              </a:solidFill>
            </a:endParaRPr>
          </a:p>
          <a:p>
            <a:pPr algn="just"/>
            <a:r>
              <a:rPr lang="pt-BR" sz="2800" dirty="0">
                <a:solidFill>
                  <a:schemeClr val="tx1"/>
                </a:solidFill>
              </a:rPr>
              <a:t>As cidades tinham autonomia Religiosa, política e econômica</a:t>
            </a:r>
            <a:r>
              <a:rPr lang="pt-BR" sz="2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</a:rPr>
              <a:t>Não existia propriedade privada da terra.</a:t>
            </a:r>
            <a:endParaRPr lang="pt-BR" sz="2800" dirty="0">
              <a:solidFill>
                <a:schemeClr val="tx1"/>
              </a:solidFill>
            </a:endParaRPr>
          </a:p>
          <a:p>
            <a:pPr algn="just"/>
            <a:r>
              <a:rPr lang="pt-BR" sz="2800" dirty="0">
                <a:solidFill>
                  <a:schemeClr val="tx1"/>
                </a:solidFill>
              </a:rPr>
              <a:t>O Chefe Político denominava-se </a:t>
            </a:r>
            <a:r>
              <a:rPr lang="pt-BR" sz="2800" dirty="0" err="1">
                <a:solidFill>
                  <a:schemeClr val="tx1"/>
                </a:solidFill>
              </a:rPr>
              <a:t>Patesi</a:t>
            </a:r>
            <a:r>
              <a:rPr lang="pt-BR" sz="28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</a:rPr>
              <a:t>Os Sumérios são responsáveis pela forma de escrita mais antiga que se tem conhecimento (</a:t>
            </a:r>
            <a:r>
              <a:rPr lang="pt-BR" sz="2800" u="sng" dirty="0">
                <a:solidFill>
                  <a:schemeClr val="tx1"/>
                </a:solidFill>
              </a:rPr>
              <a:t>Escrita Cuneiforme</a:t>
            </a:r>
            <a:r>
              <a:rPr lang="pt-BR" sz="2800" dirty="0" smtClean="0">
                <a:solidFill>
                  <a:schemeClr val="tx1"/>
                </a:solidFill>
              </a:rPr>
              <a:t>).</a:t>
            </a:r>
            <a:r>
              <a:rPr lang="pt-BR" sz="2800" dirty="0">
                <a:solidFill>
                  <a:srgbClr val="C00000"/>
                </a:solidFill>
              </a:rPr>
              <a:t> AULA DADA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50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uild="p" autoUpdateAnimBg="0" advAuto="0"/>
      <p:bldP spid="50181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 descr="mesopotamia_wri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2428860" y="6143644"/>
            <a:ext cx="6715140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2447925" y="6175375"/>
            <a:ext cx="6696075" cy="682625"/>
          </a:xfrm>
          <a:noFill/>
          <a:ln/>
        </p:spPr>
        <p:txBody>
          <a:bodyPr>
            <a:normAutofit fontScale="90000"/>
          </a:bodyPr>
          <a:lstStyle/>
          <a:p>
            <a:r>
              <a:rPr lang="pt-BR" sz="4800" b="1" dirty="0">
                <a:solidFill>
                  <a:srgbClr val="FF0000"/>
                </a:solidFill>
                <a:latin typeface="Comic Sans MS" pitchFamily="66" charset="0"/>
              </a:rPr>
              <a:t>Escrita Cuneiforme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ACÁDIOS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686700" cy="487375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800" dirty="0" smtClean="0"/>
              <a:t>Por volta de 2400 a.C. os Acádios, liderados por </a:t>
            </a:r>
            <a:r>
              <a:rPr lang="pt-BR" sz="2800" dirty="0" err="1" smtClean="0"/>
              <a:t>Sargão</a:t>
            </a:r>
            <a:r>
              <a:rPr lang="pt-BR" sz="2800" dirty="0" smtClean="0"/>
              <a:t> 1°, dominaram a região e estabeleceram o primeiro Estado centralizado da Mesopotâmia</a:t>
            </a:r>
            <a:r>
              <a:rPr lang="pt-BR" sz="2800" dirty="0" smtClean="0"/>
              <a:t>.</a:t>
            </a:r>
          </a:p>
          <a:p>
            <a:pPr algn="just"/>
            <a:r>
              <a:rPr lang="pt-BR" sz="2800" dirty="0">
                <a:solidFill>
                  <a:srgbClr val="C00000"/>
                </a:solidFill>
              </a:rPr>
              <a:t>AULA DADA</a:t>
            </a:r>
            <a:endParaRPr lang="pt-BR" sz="2800" dirty="0" smtClean="0"/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Os Acádios dominaram os Sumérios, mas absorveram sua cultura.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Outras invasões sobre a área, no entanto destroçaram o Império Acádio por volta de 2100 a. C.</a:t>
            </a:r>
            <a:endParaRPr lang="pt-BR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800100"/>
          </a:xfrm>
          <a:noFill/>
          <a:ln/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latin typeface="A.C.M.E. Secret Agent" pitchFamily="34" charset="0"/>
              </a:rPr>
              <a:t>Babilônicos (1° Império)</a:t>
            </a:r>
            <a:endParaRPr lang="pt-BR" b="1" dirty="0">
              <a:solidFill>
                <a:schemeClr val="tx1"/>
              </a:solidFill>
              <a:latin typeface="A.C.M.E. Secret Agent" pitchFamily="34" charset="0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268413"/>
            <a:ext cx="8443913" cy="5113337"/>
          </a:xfrm>
          <a:noFill/>
          <a:ln/>
        </p:spPr>
        <p:txBody>
          <a:bodyPr>
            <a:normAutofit lnSpcReduction="10000"/>
          </a:bodyPr>
          <a:lstStyle/>
          <a:p>
            <a:pPr algn="just"/>
            <a:r>
              <a:rPr lang="pt-BR" sz="2800" dirty="0" smtClean="0">
                <a:solidFill>
                  <a:schemeClr val="tx1"/>
                </a:solidFill>
              </a:rPr>
              <a:t>Babilônia se transformou numa das grandes capitais da antiguidade</a:t>
            </a:r>
            <a:r>
              <a:rPr lang="pt-BR" sz="2800" dirty="0" smtClean="0">
                <a:solidFill>
                  <a:schemeClr val="tx1"/>
                </a:solidFill>
              </a:rPr>
              <a:t>.</a:t>
            </a:r>
            <a:r>
              <a:rPr lang="pt-BR" sz="2800" dirty="0">
                <a:solidFill>
                  <a:srgbClr val="C00000"/>
                </a:solidFill>
              </a:rPr>
              <a:t> AULA DADA</a:t>
            </a:r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r>
              <a:rPr lang="pt-BR" sz="2800" dirty="0" smtClean="0">
                <a:solidFill>
                  <a:schemeClr val="tx1"/>
                </a:solidFill>
              </a:rPr>
              <a:t>Principal </a:t>
            </a:r>
            <a:r>
              <a:rPr lang="pt-BR" sz="2800" dirty="0">
                <a:solidFill>
                  <a:schemeClr val="tx1"/>
                </a:solidFill>
              </a:rPr>
              <a:t>rei babilônico foi </a:t>
            </a:r>
            <a:r>
              <a:rPr lang="pt-BR" sz="2800" dirty="0" err="1" smtClean="0">
                <a:solidFill>
                  <a:schemeClr val="tx1"/>
                </a:solidFill>
              </a:rPr>
              <a:t>Hamurabi</a:t>
            </a:r>
            <a:r>
              <a:rPr lang="pt-BR" sz="2800" dirty="0" smtClean="0"/>
              <a:t> (1795-1750 a.C.)..</a:t>
            </a:r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endParaRPr lang="pt-BR" sz="2800" dirty="0">
              <a:solidFill>
                <a:schemeClr val="tx1"/>
              </a:solidFill>
            </a:endParaRPr>
          </a:p>
          <a:p>
            <a:pPr algn="just"/>
            <a:r>
              <a:rPr lang="pt-BR" sz="2800" dirty="0" err="1">
                <a:solidFill>
                  <a:schemeClr val="tx1"/>
                </a:solidFill>
              </a:rPr>
              <a:t>Hamurabi</a:t>
            </a:r>
            <a:r>
              <a:rPr lang="pt-BR" sz="2800" dirty="0">
                <a:solidFill>
                  <a:schemeClr val="tx1"/>
                </a:solidFill>
              </a:rPr>
              <a:t> elaborou o primeiro código de leis escritas (Código de </a:t>
            </a:r>
            <a:r>
              <a:rPr lang="pt-BR" sz="2800" dirty="0" err="1">
                <a:solidFill>
                  <a:schemeClr val="tx1"/>
                </a:solidFill>
              </a:rPr>
              <a:t>Hamurabi</a:t>
            </a:r>
            <a:r>
              <a:rPr lang="pt-BR" sz="2800" dirty="0">
                <a:solidFill>
                  <a:schemeClr val="tx1"/>
                </a:solidFill>
              </a:rPr>
              <a:t>) baseado no princípio de Talião (Olho por olho, dente por </a:t>
            </a:r>
            <a:r>
              <a:rPr lang="pt-BR" sz="2800" dirty="0" smtClean="0">
                <a:solidFill>
                  <a:schemeClr val="tx1"/>
                </a:solidFill>
              </a:rPr>
              <a:t>dente).</a:t>
            </a:r>
          </a:p>
          <a:p>
            <a:pPr algn="just"/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r>
              <a:rPr lang="pt-BR" sz="2800" dirty="0" smtClean="0">
                <a:solidFill>
                  <a:schemeClr val="tx1"/>
                </a:solidFill>
              </a:rPr>
              <a:t>Por volta do século XVI a.C. o Império foi aniquilado por diversas invasões.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2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build="p" autoUpdateAnimBg="0" advAuto="0"/>
      <p:bldP spid="52229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98463"/>
            <a:ext cx="8229600" cy="512762"/>
          </a:xfrm>
          <a:noFill/>
          <a:ln/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1"/>
                </a:solidFill>
                <a:latin typeface="A.C.M.E. Secret Agent" pitchFamily="34" charset="0"/>
              </a:rPr>
              <a:t>Assírios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idx="1"/>
          </p:nvPr>
        </p:nvSpPr>
        <p:spPr>
          <a:xfrm>
            <a:off x="3286116" y="1000108"/>
            <a:ext cx="5554663" cy="5545137"/>
          </a:xfrm>
          <a:noFill/>
          <a:ln/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</a:rPr>
              <a:t>Os assírios anexaram territórios além do limite da Mesopotâmia, como a Síria e o </a:t>
            </a:r>
            <a:r>
              <a:rPr lang="pt-BR" sz="2400" dirty="0" smtClean="0">
                <a:solidFill>
                  <a:schemeClr val="tx1"/>
                </a:solidFill>
              </a:rPr>
              <a:t>Egito </a:t>
            </a:r>
            <a:r>
              <a:rPr lang="pt-BR" sz="2400" dirty="0">
                <a:solidFill>
                  <a:srgbClr val="C00000"/>
                </a:solidFill>
              </a:rPr>
              <a:t>AULA DADA</a:t>
            </a:r>
            <a:endParaRPr lang="pt-BR" sz="2400" dirty="0" smtClean="0">
              <a:solidFill>
                <a:schemeClr val="tx1"/>
              </a:solidFill>
            </a:endParaRPr>
          </a:p>
          <a:p>
            <a:pPr algn="just"/>
            <a:endParaRPr lang="pt-BR" sz="2400" dirty="0" smtClean="0">
              <a:solidFill>
                <a:schemeClr val="tx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Apogeu entre os séculos VIII e VII a.C.</a:t>
            </a: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Considerados Guerreiros ferozes, os Assírios impunham a dominação pelo terror. Saqueavam, destruíam e massacravam os vencidos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Este povo foi o primeiro a ter um exército organizado</a:t>
            </a:r>
            <a:r>
              <a:rPr lang="pt-BR" sz="2400" dirty="0" smtClean="0">
                <a:solidFill>
                  <a:schemeClr val="tx1"/>
                </a:solidFill>
              </a:rPr>
              <a:t>. Desenvolveram tecnologias como a catapulta e a aríete.</a:t>
            </a:r>
          </a:p>
          <a:p>
            <a:pPr algn="just"/>
            <a:endParaRPr lang="pt-BR" sz="2400" dirty="0" smtClean="0">
              <a:solidFill>
                <a:schemeClr val="tx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O império entrou em declínio devido a um série de sangrentas revoltas dos povos oprimidos.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53254" name="Picture 6" descr="rei-assir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052513"/>
            <a:ext cx="28479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3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3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build="p" autoUpdateAnimBg="0" advAuto="0"/>
      <p:bldP spid="53253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CIVILIZAÇÃO.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sz="2800" dirty="0" smtClean="0"/>
              <a:t>Seu surgimento é o ponto de partida da análise histórica.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São agrupamentos humanos que possuíam uma organização social e cultural mais complexa.</a:t>
            </a:r>
          </a:p>
          <a:p>
            <a:pPr lvl="1" algn="just"/>
            <a:r>
              <a:rPr lang="pt-BR" sz="2400" dirty="0" smtClean="0"/>
              <a:t>Abandonaram a vida nômade, a caça e a coleta.</a:t>
            </a:r>
          </a:p>
          <a:p>
            <a:pPr lvl="1" algn="just"/>
            <a:endParaRPr lang="pt-BR" sz="2400" dirty="0" smtClean="0"/>
          </a:p>
          <a:p>
            <a:r>
              <a:rPr lang="pt-BR" sz="2800" dirty="0" smtClean="0"/>
              <a:t>Tornaram-se Sedentários:</a:t>
            </a:r>
          </a:p>
          <a:p>
            <a:pPr lvl="1"/>
            <a:r>
              <a:rPr lang="pt-BR" sz="2400" dirty="0" smtClean="0"/>
              <a:t>Características econômicas definidas:</a:t>
            </a:r>
          </a:p>
          <a:p>
            <a:pPr lvl="2"/>
            <a:r>
              <a:rPr lang="pt-BR" sz="2000" dirty="0" smtClean="0"/>
              <a:t>Criadores e agricultores.</a:t>
            </a:r>
          </a:p>
          <a:p>
            <a:pPr lvl="1"/>
            <a:r>
              <a:rPr lang="pt-BR" sz="2400" dirty="0" smtClean="0"/>
              <a:t>Capazes de produzir para sua própria sobrevivência.</a:t>
            </a:r>
          </a:p>
          <a:p>
            <a:endParaRPr lang="pt-BR" dirty="0"/>
          </a:p>
        </p:txBody>
      </p:sp>
      <p:pic>
        <p:nvPicPr>
          <p:cNvPr id="4" name="Imagem 3" descr="debr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57166"/>
            <a:ext cx="4143404" cy="1152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Caldeus (2° império babilônico).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548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Com a destruição dos assírios, os Caldeus se aproveitaram para dominar a Mesopotâmia.</a:t>
            </a:r>
          </a:p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A capital foi novamente Babilônia.</a:t>
            </a:r>
          </a:p>
          <a:p>
            <a:pPr algn="just"/>
            <a:endParaRPr lang="pt-BR" sz="2400" dirty="0" smtClean="0">
              <a:solidFill>
                <a:schemeClr val="tx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O importante rei babilônico/caldeu foi Nabucodonosor (605 a 563 a.C.), que ficou conhecido como  construtor de obras grandiosas, como:</a:t>
            </a:r>
          </a:p>
          <a:p>
            <a:pPr lvl="1" algn="just"/>
            <a:r>
              <a:rPr lang="pt-BR" sz="2000" dirty="0" smtClean="0">
                <a:solidFill>
                  <a:schemeClr val="tx1"/>
                </a:solidFill>
              </a:rPr>
              <a:t> os Jardins Suspensos da Babilônia.</a:t>
            </a:r>
          </a:p>
          <a:p>
            <a:pPr lvl="1" algn="just"/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 err="1" smtClean="0">
                <a:solidFill>
                  <a:schemeClr val="tx1"/>
                </a:solidFill>
              </a:rPr>
              <a:t>Zigurate</a:t>
            </a:r>
            <a:r>
              <a:rPr lang="pt-BR" sz="2000" dirty="0" smtClean="0">
                <a:solidFill>
                  <a:schemeClr val="tx1"/>
                </a:solidFill>
              </a:rPr>
              <a:t> (templo semelhante a uma torre com 215 metros de altura).</a:t>
            </a:r>
          </a:p>
          <a:p>
            <a:pPr lvl="1" algn="just"/>
            <a:endParaRPr lang="pt-BR" sz="2000" dirty="0" smtClean="0">
              <a:solidFill>
                <a:schemeClr val="tx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Nabucodonosor ainda escravizou o povo hebreu num período conhecido como Cativeiro da Babilônia.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8153400" cy="641350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Jardins Suspensos da Babilônia</a:t>
            </a:r>
          </a:p>
        </p:txBody>
      </p:sp>
      <p:pic>
        <p:nvPicPr>
          <p:cNvPr id="14339" name="Picture 3" descr="jardin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57232"/>
            <a:ext cx="9144000" cy="5940443"/>
          </a:xfrm>
          <a:noFill/>
          <a:ln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Ciência e Legado: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487375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/>
              <a:t>Desenvolveram a Matemática: dividiram o círculo em 360°, utilizavam equações do 2° grau.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Foram os pais da Astrologia e serviram de base para a Astronomia.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 Foram os responsáveis pela divisão do ano em 12 meses, da semana em 7 dias, da hora em 60 minutos e do minuto em 60 segundos. </a:t>
            </a:r>
            <a:endParaRPr lang="pt-BR" dirty="0"/>
          </a:p>
        </p:txBody>
      </p:sp>
      <p:pic>
        <p:nvPicPr>
          <p:cNvPr id="24578" name="Picture 2" descr="http://3.bp.blogspot.com/_M2LcdPRm68c/TAhGKjyOhcI/AAAAAAAAAOU/hsW3CczfKYA/s400/Zigurates-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143380"/>
            <a:ext cx="4714876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4.bp.blogspot.com/_5Ec36RiXbMQ/SyqXkW2GrSI/AAAAAAAADi8/zJ80bz65-pQ/s320/Torre_zigurat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195670"/>
            <a:ext cx="4262446" cy="2823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662" y="2643182"/>
            <a:ext cx="7467600" cy="71438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Vídeo: Civilizações da mesopotâmia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REVOLUÇÃO AGRÍCOLA.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/>
              <a:t>Nossos ancestrais deixaram de ser </a:t>
            </a:r>
            <a:r>
              <a:rPr lang="pt-BR" dirty="0" err="1" smtClean="0"/>
              <a:t>caçadores-pescadores-coletores</a:t>
            </a:r>
            <a:r>
              <a:rPr lang="pt-BR" dirty="0" smtClean="0"/>
              <a:t> e passaram a praticar a agricultura.</a:t>
            </a:r>
          </a:p>
          <a:p>
            <a:pPr lvl="1" algn="just"/>
            <a:r>
              <a:rPr lang="pt-BR" dirty="0" err="1" smtClean="0"/>
              <a:t>Sedentarização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Importância da mulher:</a:t>
            </a:r>
          </a:p>
          <a:p>
            <a:pPr lvl="1" algn="just"/>
            <a:r>
              <a:rPr lang="pt-BR" dirty="0" smtClean="0"/>
              <a:t>Foi ela que tinha a tarefa de coleta que manejou o bastão de cavar e a enxada passando a cultivar as espécies que até então aram apenas coletadas.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quantidade de alimentos produzidos definia a quantidade de pessoas no grupo.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Paralelamente ao desenvolvimento da agricultura, também se desenvolveu a domesticação de animais.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ducacional.com.br/upload/arquivo/SPEhisEM11-M001-As_origens_da_agricultura_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 explicativo retangular com cantos arredondados 4"/>
          <p:cNvSpPr/>
          <p:nvPr/>
        </p:nvSpPr>
        <p:spPr>
          <a:xfrm flipH="1">
            <a:off x="3929026" y="5143512"/>
            <a:ext cx="5000692" cy="1500222"/>
          </a:xfrm>
          <a:prstGeom prst="wedgeRoundRectCallout">
            <a:avLst>
              <a:gd name="adj1" fmla="val 68025"/>
              <a:gd name="adj2" fmla="val 108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0034" y="3500438"/>
            <a:ext cx="7772400" cy="1470025"/>
          </a:xfrm>
        </p:spPr>
        <p:txBody>
          <a:bodyPr/>
          <a:lstStyle/>
          <a:p>
            <a:r>
              <a:rPr lang="pt-BR" dirty="0" smtClean="0"/>
              <a:t>PRIMEIRAS CIVILIZAÇÕES: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00496" y="5357826"/>
            <a:ext cx="4972040" cy="1071546"/>
          </a:xfrm>
        </p:spPr>
        <p:txBody>
          <a:bodyPr>
            <a:noAutofit/>
          </a:bodyPr>
          <a:lstStyle/>
          <a:p>
            <a:r>
              <a:rPr lang="pt-BR" sz="5400" b="1" i="1" dirty="0" smtClean="0">
                <a:solidFill>
                  <a:schemeClr val="tx1"/>
                </a:solidFill>
              </a:rPr>
              <a:t>Mesopotâmia.</a:t>
            </a:r>
            <a:endParaRPr lang="pt-BR" sz="5400" b="1" i="1" dirty="0">
              <a:solidFill>
                <a:schemeClr val="tx1"/>
              </a:solidFill>
            </a:endParaRPr>
          </a:p>
        </p:txBody>
      </p:sp>
      <p:pic>
        <p:nvPicPr>
          <p:cNvPr id="4" name="Imagem 3" descr="Babilonia d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6" descr="Daniel simpsonizado - Original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286256"/>
            <a:ext cx="3071834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 smtClean="0"/>
              <a:t>Crescente Fértil.</a:t>
            </a:r>
            <a:endParaRPr lang="pt-BR" b="1" u="sng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7158" y="5643578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De acordo com os vestígios arqueológicos e registros históricos as primeiras civilizações ocupavam as terras que abrangiam partes do Oriente médio e do nordeste da África.</a:t>
            </a:r>
            <a:endParaRPr lang="pt-BR" dirty="0"/>
          </a:p>
        </p:txBody>
      </p:sp>
      <p:pic>
        <p:nvPicPr>
          <p:cNvPr id="5" name="Imagem 4" descr="mapa crescente fért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40719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rescente fért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Mesopotâmia </a:t>
            </a:r>
            <a:br>
              <a:rPr lang="pt-BR" b="1" dirty="0" smtClean="0"/>
            </a:br>
            <a:r>
              <a:rPr lang="pt-BR" sz="2200" dirty="0" smtClean="0"/>
              <a:t>(de origem grega = entre rios).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571612"/>
            <a:ext cx="6215106" cy="487523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/>
              <a:t>Região da Ásia Ocidental onde surgiram as mais antigas civilizações (atualmente corresponde ao Iraque).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Passou a ser ocupada há 5 mil anos.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Os agrupamentos humanos se fixaram às margens dos rios Tigre e Eufrates e aproveitaram as enchentes.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Com o tempo implantaram um organizado sistema de barragens para:</a:t>
            </a:r>
          </a:p>
          <a:p>
            <a:pPr lvl="1" algn="just"/>
            <a:r>
              <a:rPr lang="pt-BR" dirty="0" smtClean="0"/>
              <a:t>Conter a força das águas.</a:t>
            </a:r>
          </a:p>
          <a:p>
            <a:pPr lvl="1" algn="just"/>
            <a:r>
              <a:rPr lang="pt-BR" dirty="0" smtClean="0"/>
              <a:t>Tirar (mais) proveito dos recursos naturais.</a:t>
            </a:r>
          </a:p>
          <a:p>
            <a:pPr lvl="1"/>
            <a:endParaRPr lang="pt-BR" dirty="0"/>
          </a:p>
        </p:txBody>
      </p:sp>
      <p:pic>
        <p:nvPicPr>
          <p:cNvPr id="4" name="Imagem 3" descr="SETEMA~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575" y="0"/>
            <a:ext cx="26384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educacional.com.br/upload/arquivo/atl-mesopotamia_150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892</Words>
  <Application>Microsoft Office PowerPoint</Application>
  <PresentationFormat>Apresentação na tela (4:3)</PresentationFormat>
  <Paragraphs>113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Primeiras Comunidades.</vt:lpstr>
      <vt:lpstr>CIVILIZAÇÃO.</vt:lpstr>
      <vt:lpstr>REVOLUÇÃO AGRÍCOLA.</vt:lpstr>
      <vt:lpstr>Apresentação do PowerPoint</vt:lpstr>
      <vt:lpstr>PRIMEIRAS CIVILIZAÇÕES:</vt:lpstr>
      <vt:lpstr>Crescente Fértil.</vt:lpstr>
      <vt:lpstr>Apresentação do PowerPoint</vt:lpstr>
      <vt:lpstr>Mesopotâmia  (de origem grega = entre rios).</vt:lpstr>
      <vt:lpstr>Apresentação do PowerPoint</vt:lpstr>
      <vt:lpstr>Economia.</vt:lpstr>
      <vt:lpstr>SOCIEDADE.</vt:lpstr>
      <vt:lpstr>RELIGIÃO:</vt:lpstr>
      <vt:lpstr>Política:</vt:lpstr>
      <vt:lpstr>Apresentação do PowerPoint</vt:lpstr>
      <vt:lpstr>Sumérios</vt:lpstr>
      <vt:lpstr>Escrita Cuneiforme</vt:lpstr>
      <vt:lpstr>ACÁDIOS</vt:lpstr>
      <vt:lpstr>Babilônicos (1° Império)</vt:lpstr>
      <vt:lpstr>Assírios</vt:lpstr>
      <vt:lpstr>Caldeus (2° império babilônico).</vt:lpstr>
      <vt:lpstr>Jardins Suspensos da Babilônia</vt:lpstr>
      <vt:lpstr>Ciência e Legado:</vt:lpstr>
      <vt:lpstr>Vídeo: Civilizações da mesopotâmia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PRIMEIRAS CIVILIZAÇÕES</dc:title>
  <dc:creator>Daniel</dc:creator>
  <cp:lastModifiedBy>user</cp:lastModifiedBy>
  <cp:revision>24</cp:revision>
  <dcterms:created xsi:type="dcterms:W3CDTF">2011-02-21T23:08:39Z</dcterms:created>
  <dcterms:modified xsi:type="dcterms:W3CDTF">2015-03-10T22:43:47Z</dcterms:modified>
</cp:coreProperties>
</file>