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7" r:id="rId3"/>
    <p:sldId id="258" r:id="rId4"/>
    <p:sldId id="259" r:id="rId5"/>
    <p:sldId id="260" r:id="rId6"/>
    <p:sldId id="266" r:id="rId7"/>
    <p:sldId id="267" r:id="rId8"/>
    <p:sldId id="262" r:id="rId9"/>
    <p:sldId id="263" r:id="rId10"/>
    <p:sldId id="269" r:id="rId11"/>
    <p:sldId id="264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0A9AB0-1806-4AF8-8672-22622A9802F4}" type="datetimeFigureOut">
              <a:rPr lang="pt-BR" smtClean="0"/>
              <a:pPr/>
              <a:t>17/02/2015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0C9C87-C1EE-4310-BD79-6FE731B3055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tângul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tângul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tângul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56" name="Retângul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tângul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tângul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tângul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0A9AB0-1806-4AF8-8672-22622A9802F4}" type="datetimeFigureOut">
              <a:rPr lang="pt-BR" smtClean="0"/>
              <a:pPr/>
              <a:t>17/02/2015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0C9C87-C1EE-4310-BD79-6FE731B305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0A9AB0-1806-4AF8-8672-22622A9802F4}" type="datetimeFigureOut">
              <a:rPr lang="pt-BR" smtClean="0"/>
              <a:pPr/>
              <a:t>17/02/2015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0C9C87-C1EE-4310-BD79-6FE731B305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0A9AB0-1806-4AF8-8672-22622A9802F4}" type="datetimeFigureOut">
              <a:rPr lang="pt-BR" smtClean="0"/>
              <a:pPr/>
              <a:t>17/02/2015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0C9C87-C1EE-4310-BD79-6FE731B305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a liv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a liv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a liv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a liv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a liv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a liv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a liv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a liv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a liv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a liv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a liv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a liv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a liv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0A9AB0-1806-4AF8-8672-22622A9802F4}" type="datetimeFigureOut">
              <a:rPr lang="pt-BR" smtClean="0"/>
              <a:pPr/>
              <a:t>17/02/2015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0C9C87-C1EE-4310-BD79-6FE731B3055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tângul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tângul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0A9AB0-1806-4AF8-8672-22622A9802F4}" type="datetimeFigureOut">
              <a:rPr lang="pt-BR" smtClean="0"/>
              <a:pPr/>
              <a:t>17/02/2015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0C9C87-C1EE-4310-BD79-6FE731B305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0A9AB0-1806-4AF8-8672-22622A9802F4}" type="datetimeFigureOut">
              <a:rPr lang="pt-BR" smtClean="0"/>
              <a:pPr/>
              <a:t>17/02/2015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0C9C87-C1EE-4310-BD79-6FE731B3055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tângul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tângul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tângul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tângul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tângul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tângul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0A9AB0-1806-4AF8-8672-22622A9802F4}" type="datetimeFigureOut">
              <a:rPr lang="pt-BR" smtClean="0"/>
              <a:pPr/>
              <a:t>17/02/2015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0C9C87-C1EE-4310-BD79-6FE731B305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0A9AB0-1806-4AF8-8672-22622A9802F4}" type="datetimeFigureOut">
              <a:rPr lang="pt-BR" smtClean="0"/>
              <a:pPr/>
              <a:t>17/02/2015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0C9C87-C1EE-4310-BD79-6FE731B305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0A9AB0-1806-4AF8-8672-22622A9802F4}" type="datetimeFigureOut">
              <a:rPr lang="pt-BR" smtClean="0"/>
              <a:pPr/>
              <a:t>17/02/2015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0C9C87-C1EE-4310-BD79-6FE731B305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ector reto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o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ector reto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grpSp>
        <p:nvGrpSpPr>
          <p:cNvPr id="14" name="Grupo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ector reto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o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ector reto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80A9AB0-1806-4AF8-8672-22622A9802F4}" type="datetimeFigureOut">
              <a:rPr lang="pt-BR" smtClean="0"/>
              <a:pPr/>
              <a:t>17/02/2015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10C9C87-C1EE-4310-BD79-6FE731B305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tângul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tângul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tângul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80A9AB0-1806-4AF8-8672-22622A9802F4}" type="datetimeFigureOut">
              <a:rPr lang="pt-BR" smtClean="0"/>
              <a:pPr/>
              <a:t>17/02/2015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10C9C87-C1EE-4310-BD79-6FE731B305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Am%C3%A9ricas" TargetMode="External"/><Relationship Id="rId2" Type="http://schemas.openxmlformats.org/officeDocument/2006/relationships/hyperlink" Target="http://pt.wikipedia.org/wiki/F%C3%B3ssi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12064"/>
            <a:ext cx="7772400" cy="2916936"/>
          </a:xfrm>
        </p:spPr>
        <p:txBody>
          <a:bodyPr/>
          <a:lstStyle/>
          <a:p>
            <a:pPr algn="ctr" eaLnBrk="1" hangingPunct="1"/>
            <a:r>
              <a:rPr lang="pt-BR" sz="4800" dirty="0" smtClean="0">
                <a:solidFill>
                  <a:srgbClr val="FFFF00"/>
                </a:solidFill>
                <a:latin typeface="Snap ITC" pitchFamily="82" charset="0"/>
              </a:rPr>
              <a:t/>
            </a:r>
            <a:br>
              <a:rPr lang="pt-BR" sz="4800" dirty="0" smtClean="0">
                <a:solidFill>
                  <a:srgbClr val="FFFF00"/>
                </a:solidFill>
                <a:latin typeface="Snap ITC" pitchFamily="82" charset="0"/>
              </a:rPr>
            </a:br>
            <a:r>
              <a:rPr lang="pt-BR" sz="4800" dirty="0" smtClean="0">
                <a:solidFill>
                  <a:srgbClr val="FFFF00"/>
                </a:solidFill>
                <a:latin typeface="Snap ITC" pitchFamily="82" charset="0"/>
              </a:rPr>
              <a:t/>
            </a:r>
            <a:br>
              <a:rPr lang="pt-BR" sz="4800" dirty="0" smtClean="0">
                <a:solidFill>
                  <a:srgbClr val="FFFF00"/>
                </a:solidFill>
                <a:latin typeface="Snap ITC" pitchFamily="82" charset="0"/>
              </a:rPr>
            </a:br>
            <a:r>
              <a:rPr lang="pt-BR" sz="4800" dirty="0" smtClean="0">
                <a:solidFill>
                  <a:srgbClr val="FFFF00"/>
                </a:solidFill>
                <a:latin typeface="Snap ITC" pitchFamily="82" charset="0"/>
              </a:rPr>
              <a:t/>
            </a:r>
            <a:br>
              <a:rPr lang="pt-BR" sz="4800" dirty="0" smtClean="0">
                <a:solidFill>
                  <a:srgbClr val="FFFF00"/>
                </a:solidFill>
                <a:latin typeface="Snap ITC" pitchFamily="82" charset="0"/>
              </a:rPr>
            </a:br>
            <a:r>
              <a:rPr lang="pt-BR" sz="4800" dirty="0" smtClean="0">
                <a:solidFill>
                  <a:srgbClr val="FFFF00"/>
                </a:solidFill>
                <a:latin typeface="Snap ITC" pitchFamily="82" charset="0"/>
              </a:rPr>
              <a:t>OS PRIMEIROS POVOADORES DA AMÉRICA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0" y="2204864"/>
            <a:ext cx="9144000" cy="3456384"/>
          </a:xfrm>
        </p:spPr>
        <p:txBody>
          <a:bodyPr>
            <a:normAutofit/>
          </a:bodyPr>
          <a:lstStyle/>
          <a:p>
            <a:pPr marL="609600" indent="-609600" eaLnBrk="1" hangingPunct="1">
              <a:buFontTx/>
              <a:buNone/>
            </a:pPr>
            <a:endParaRPr lang="pt-BR" sz="3600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8134" name="Rectangle 7"/>
          <p:cNvSpPr>
            <a:spLocks noChangeArrowheads="1"/>
          </p:cNvSpPr>
          <p:nvPr/>
        </p:nvSpPr>
        <p:spPr bwMode="auto">
          <a:xfrm>
            <a:off x="1116013" y="3933825"/>
            <a:ext cx="20161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spcBef>
                <a:spcPct val="20000"/>
              </a:spcBef>
            </a:pPr>
            <a:endParaRPr lang="pt-BR" dirty="0">
              <a:solidFill>
                <a:srgbClr val="FFFF00"/>
              </a:solidFill>
              <a:latin typeface="DimWitGauche" pitchFamily="2" charset="0"/>
            </a:endParaRPr>
          </a:p>
        </p:txBody>
      </p:sp>
      <p:sp>
        <p:nvSpPr>
          <p:cNvPr id="48135" name="Rectangle 8"/>
          <p:cNvSpPr>
            <a:spLocks noChangeArrowheads="1"/>
          </p:cNvSpPr>
          <p:nvPr/>
        </p:nvSpPr>
        <p:spPr bwMode="auto">
          <a:xfrm>
            <a:off x="5580063" y="2132856"/>
            <a:ext cx="2016125" cy="215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spcBef>
                <a:spcPct val="20000"/>
              </a:spcBef>
            </a:pPr>
            <a:endParaRPr lang="pt-BR" dirty="0">
              <a:solidFill>
                <a:srgbClr val="FFFF00"/>
              </a:solidFill>
              <a:latin typeface="DimWitGauch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0" y="0"/>
            <a:ext cx="9144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pPr algn="just"/>
            <a:r>
              <a:rPr lang="pt-BR" sz="2000" b="1" dirty="0" smtClean="0">
                <a:solidFill>
                  <a:srgbClr val="FFFF00"/>
                </a:solidFill>
              </a:rPr>
              <a:t>Um sítio arqueológico é um local no qual os homens que viveram antes do início de nossa civilização deixaram algum vestígio de suas atividades: </a:t>
            </a:r>
            <a:r>
              <a:rPr lang="pt-BR" sz="2000" b="1" dirty="0" smtClean="0"/>
              <a:t>uma ferramenta de pedra lascada, uma fogueira na qual assaram sua comida, uma pintura, uma sepultura, a simples marca de seus passos</a:t>
            </a:r>
            <a:r>
              <a:rPr lang="pt-BR" dirty="0" smtClean="0"/>
              <a:t>. </a:t>
            </a:r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332656"/>
            <a:ext cx="7772400" cy="684688"/>
          </a:xfrm>
        </p:spPr>
        <p:txBody>
          <a:bodyPr/>
          <a:lstStyle/>
          <a:p>
            <a:pPr eaLnBrk="1" hangingPunct="1"/>
            <a:r>
              <a:rPr lang="pt-BR" dirty="0" smtClean="0">
                <a:solidFill>
                  <a:schemeClr val="tx1"/>
                </a:solidFill>
                <a:latin typeface="Snap ITC" pitchFamily="82" charset="0"/>
              </a:rPr>
              <a:t>Exercícios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96752"/>
            <a:ext cx="8820472" cy="566124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pt-BR" sz="2800" dirty="0" smtClean="0">
                <a:solidFill>
                  <a:srgbClr val="FFFF00"/>
                </a:solidFill>
                <a:latin typeface="Comic Sans MS" pitchFamily="66" charset="0"/>
              </a:rPr>
              <a:t>5. </a:t>
            </a:r>
            <a:r>
              <a:rPr lang="pt-BR" sz="2800" dirty="0" smtClean="0"/>
              <a:t>Preencha as informações sobre a presença dos primeiros povoadores da America no quadro abaixo:</a:t>
            </a:r>
          </a:p>
          <a:p>
            <a:pPr marL="609600" indent="-609600" eaLnBrk="1" hangingPunct="1">
              <a:buFontTx/>
              <a:buNone/>
            </a:pPr>
            <a:endParaRPr lang="pt-BR" sz="2800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8134" name="Rectangle 7"/>
          <p:cNvSpPr>
            <a:spLocks noChangeArrowheads="1"/>
          </p:cNvSpPr>
          <p:nvPr/>
        </p:nvSpPr>
        <p:spPr bwMode="auto">
          <a:xfrm>
            <a:off x="1116013" y="3933825"/>
            <a:ext cx="20161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spcBef>
                <a:spcPct val="20000"/>
              </a:spcBef>
            </a:pPr>
            <a:endParaRPr lang="pt-BR" dirty="0">
              <a:solidFill>
                <a:srgbClr val="FFFF00"/>
              </a:solidFill>
              <a:latin typeface="DimWitGauche" pitchFamily="2" charset="0"/>
            </a:endParaRPr>
          </a:p>
        </p:txBody>
      </p:sp>
      <p:sp>
        <p:nvSpPr>
          <p:cNvPr id="48135" name="Rectangle 8"/>
          <p:cNvSpPr>
            <a:spLocks noChangeArrowheads="1"/>
          </p:cNvSpPr>
          <p:nvPr/>
        </p:nvSpPr>
        <p:spPr bwMode="auto">
          <a:xfrm>
            <a:off x="5580063" y="2132856"/>
            <a:ext cx="2016125" cy="215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spcBef>
                <a:spcPct val="20000"/>
              </a:spcBef>
            </a:pPr>
            <a:endParaRPr lang="pt-BR" dirty="0">
              <a:solidFill>
                <a:srgbClr val="FFFF00"/>
              </a:solidFill>
              <a:latin typeface="DimWitGauche" pitchFamily="2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79512" y="2276872"/>
          <a:ext cx="8856983" cy="4464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537"/>
                <a:gridCol w="1565178"/>
                <a:gridCol w="2134334"/>
                <a:gridCol w="3414934"/>
              </a:tblGrid>
              <a:tr h="10237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Sítio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Localização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Data das evidências mais antigas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Vestígios encontrados</a:t>
                      </a:r>
                    </a:p>
                    <a:p>
                      <a:endParaRPr lang="pt-BR" dirty="0"/>
                    </a:p>
                  </a:txBody>
                  <a:tcPr/>
                </a:tc>
              </a:tr>
              <a:tr h="8061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Clóvis</a:t>
                      </a:r>
                      <a:endParaRPr kumimoji="0" lang="pt-B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EUA</a:t>
                      </a:r>
                    </a:p>
                    <a:p>
                      <a:r>
                        <a:rPr lang="pt-BR" dirty="0" smtClean="0"/>
                        <a:t>Novo México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11,500 anos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pt-BR" dirty="0" smtClean="0"/>
                        <a:t> Pontas de lanças;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pt-BR" dirty="0" smtClean="0"/>
                        <a:t>Lascas de pedras;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pt-BR" dirty="0" smtClean="0"/>
                        <a:t>Ossadas de animais.</a:t>
                      </a:r>
                      <a:endParaRPr lang="pt-BR" dirty="0"/>
                    </a:p>
                  </a:txBody>
                  <a:tcPr/>
                </a:tc>
              </a:tr>
              <a:tr h="8061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Monte Verde</a:t>
                      </a:r>
                      <a:endParaRPr kumimoji="0" lang="pt-B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t-B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CHILE</a:t>
                      </a:r>
                    </a:p>
                    <a:p>
                      <a:endParaRPr lang="pt-B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12,500 anos </a:t>
                      </a:r>
                      <a:endParaRPr lang="pt-B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pt-BR" dirty="0" smtClean="0"/>
                        <a:t>Artefatos de madeiros;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pt-BR" dirty="0" smtClean="0"/>
                        <a:t>Restos de plantas medicinais;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pt-BR" dirty="0" smtClean="0"/>
                        <a:t>Fundações de casas. </a:t>
                      </a:r>
                      <a:endParaRPr lang="pt-B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061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Pedra Furada</a:t>
                      </a:r>
                      <a:endParaRPr kumimoji="0" lang="pt-B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t-BR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BRASIL</a:t>
                      </a:r>
                    </a:p>
                    <a:p>
                      <a:r>
                        <a:rPr lang="pt-BR" dirty="0" smtClean="0"/>
                        <a:t>Piauí </a:t>
                      </a:r>
                      <a:endParaRPr lang="pt-BR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50,000 anos </a:t>
                      </a:r>
                      <a:endParaRPr lang="pt-BR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pt-BR" dirty="0" smtClean="0"/>
                        <a:t>Vestígios de fogueira;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pt-BR" dirty="0" smtClean="0"/>
                        <a:t>Pedras lascadas. </a:t>
                      </a:r>
                      <a:endParaRPr lang="pt-BR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061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Lagoa Santa</a:t>
                      </a:r>
                      <a:endParaRPr kumimoji="0" lang="pt-B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t-B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BRASIL</a:t>
                      </a:r>
                    </a:p>
                    <a:p>
                      <a:r>
                        <a:rPr lang="pt-BR" dirty="0" smtClean="0"/>
                        <a:t>Minas Gerais 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11,500 anos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pt-BR" dirty="0" smtClean="0"/>
                        <a:t>Fóssil de um crânio (Luzia)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>
                <a:solidFill>
                  <a:schemeClr val="tx1"/>
                </a:solidFill>
                <a:latin typeface="Snap ITC" pitchFamily="82" charset="0"/>
              </a:rPr>
              <a:t>Exercícios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lvl="0"/>
            <a:r>
              <a:rPr lang="pt-BR" sz="3600" dirty="0" smtClean="0">
                <a:solidFill>
                  <a:srgbClr val="FFFF00"/>
                </a:solidFill>
                <a:latin typeface="Comic Sans MS" pitchFamily="66" charset="0"/>
              </a:rPr>
              <a:t>1. </a:t>
            </a:r>
            <a:r>
              <a:rPr lang="pt-BR" sz="3600" dirty="0" smtClean="0"/>
              <a:t>Qual a rota mais aceita pelos cientistas? Descreva-a. </a:t>
            </a:r>
          </a:p>
          <a:p>
            <a:pPr marL="609600" indent="-609600" eaLnBrk="1" hangingPunct="1">
              <a:buFontTx/>
              <a:buNone/>
            </a:pPr>
            <a:endParaRPr lang="pt-BR" sz="36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pt-BR" sz="3600" dirty="0" smtClean="0">
                <a:solidFill>
                  <a:srgbClr val="FF0000"/>
                </a:solidFill>
                <a:latin typeface="Comic Sans MS" pitchFamily="66" charset="0"/>
              </a:rPr>
              <a:t>R: </a:t>
            </a:r>
            <a:r>
              <a:rPr lang="pt-BR" sz="3600" dirty="0" smtClean="0">
                <a:solidFill>
                  <a:srgbClr val="FFFF00"/>
                </a:solidFill>
                <a:latin typeface="Comic Sans MS" pitchFamily="66" charset="0"/>
              </a:rPr>
              <a:t>O caminho feito pelo Estreito de Bering, segundo essa rota os 1ºs povoadores da America teriam vindo da </a:t>
            </a:r>
            <a:r>
              <a:rPr lang="pt-BR" sz="3600" dirty="0" smtClean="0">
                <a:latin typeface="Comic Sans MS" pitchFamily="66" charset="0"/>
              </a:rPr>
              <a:t>Ásia</a:t>
            </a:r>
            <a:r>
              <a:rPr lang="pt-BR" sz="3600" dirty="0" smtClean="0">
                <a:solidFill>
                  <a:srgbClr val="FFFF00"/>
                </a:solidFill>
                <a:latin typeface="Comic Sans MS" pitchFamily="66" charset="0"/>
              </a:rPr>
              <a:t> e alcançado o continente americano pelo norte atravessando o Estreito de Bering </a:t>
            </a:r>
            <a:r>
              <a:rPr lang="pt-BR" sz="3600" dirty="0" smtClean="0">
                <a:latin typeface="Comic Sans MS" pitchFamily="66" charset="0"/>
              </a:rPr>
              <a:t>á pé</a:t>
            </a:r>
            <a:r>
              <a:rPr lang="pt-BR" sz="3600" dirty="0" smtClean="0">
                <a:solidFill>
                  <a:srgbClr val="FFFF0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48134" name="Rectangle 7"/>
          <p:cNvSpPr>
            <a:spLocks noChangeArrowheads="1"/>
          </p:cNvSpPr>
          <p:nvPr/>
        </p:nvSpPr>
        <p:spPr bwMode="auto">
          <a:xfrm>
            <a:off x="1116013" y="3933825"/>
            <a:ext cx="20161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spcBef>
                <a:spcPct val="20000"/>
              </a:spcBef>
            </a:pPr>
            <a:endParaRPr lang="pt-BR" dirty="0">
              <a:solidFill>
                <a:srgbClr val="FFFF00"/>
              </a:solidFill>
              <a:latin typeface="DimWitGauche" pitchFamily="2" charset="0"/>
            </a:endParaRPr>
          </a:p>
        </p:txBody>
      </p:sp>
      <p:sp>
        <p:nvSpPr>
          <p:cNvPr id="48135" name="Rectangle 8"/>
          <p:cNvSpPr>
            <a:spLocks noChangeArrowheads="1"/>
          </p:cNvSpPr>
          <p:nvPr/>
        </p:nvSpPr>
        <p:spPr bwMode="auto">
          <a:xfrm>
            <a:off x="5580063" y="2132856"/>
            <a:ext cx="2016125" cy="215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spcBef>
                <a:spcPct val="20000"/>
              </a:spcBef>
            </a:pPr>
            <a:endParaRPr lang="pt-BR" dirty="0">
              <a:solidFill>
                <a:srgbClr val="FFFF00"/>
              </a:solidFill>
              <a:latin typeface="DimWitGauch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dirty="0" smtClean="0">
              <a:solidFill>
                <a:schemeClr val="tx1"/>
              </a:solidFill>
              <a:latin typeface="Snap ITC" pitchFamily="82" charset="0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endParaRPr lang="pt-BR" sz="2800" dirty="0" smtClean="0"/>
          </a:p>
          <a:p>
            <a:pPr lvl="0"/>
            <a:endParaRPr lang="pt-BR" sz="28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pt-BR" sz="28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pt-BR" sz="32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endParaRPr lang="pt-BR" sz="3200" dirty="0" smtClean="0"/>
          </a:p>
          <a:p>
            <a:pPr marL="609600" indent="-609600" eaLnBrk="1" hangingPunct="1">
              <a:buFontTx/>
              <a:buNone/>
            </a:pPr>
            <a:endParaRPr lang="pt-BR" sz="2800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8134" name="Rectangle 7"/>
          <p:cNvSpPr>
            <a:spLocks noChangeArrowheads="1"/>
          </p:cNvSpPr>
          <p:nvPr/>
        </p:nvSpPr>
        <p:spPr bwMode="auto">
          <a:xfrm>
            <a:off x="1116013" y="3933825"/>
            <a:ext cx="20161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spcBef>
                <a:spcPct val="20000"/>
              </a:spcBef>
            </a:pPr>
            <a:endParaRPr lang="pt-BR" dirty="0">
              <a:solidFill>
                <a:srgbClr val="FFFF00"/>
              </a:solidFill>
              <a:latin typeface="DimWitGauche" pitchFamily="2" charset="0"/>
            </a:endParaRPr>
          </a:p>
        </p:txBody>
      </p:sp>
      <p:sp>
        <p:nvSpPr>
          <p:cNvPr id="48135" name="Rectangle 8"/>
          <p:cNvSpPr>
            <a:spLocks noChangeArrowheads="1"/>
          </p:cNvSpPr>
          <p:nvPr/>
        </p:nvSpPr>
        <p:spPr bwMode="auto">
          <a:xfrm>
            <a:off x="5580063" y="2132856"/>
            <a:ext cx="2016125" cy="215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spcBef>
                <a:spcPct val="20000"/>
              </a:spcBef>
            </a:pPr>
            <a:endParaRPr lang="pt-BR" dirty="0">
              <a:solidFill>
                <a:srgbClr val="FFFF00"/>
              </a:solidFill>
              <a:latin typeface="DimWitGauche" pitchFamily="2" charset="0"/>
            </a:endParaRPr>
          </a:p>
        </p:txBody>
      </p:sp>
      <p:pic>
        <p:nvPicPr>
          <p:cNvPr id="6" name="Imagem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8204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60648"/>
            <a:ext cx="7772400" cy="914400"/>
          </a:xfrm>
        </p:spPr>
        <p:txBody>
          <a:bodyPr/>
          <a:lstStyle/>
          <a:p>
            <a:pPr eaLnBrk="1" hangingPunct="1"/>
            <a:r>
              <a:rPr lang="pt-BR" dirty="0" smtClean="0">
                <a:solidFill>
                  <a:schemeClr val="tx1"/>
                </a:solidFill>
                <a:latin typeface="Snap ITC" pitchFamily="82" charset="0"/>
              </a:rPr>
              <a:t>Exercícios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/>
          </a:bodyPr>
          <a:lstStyle/>
          <a:p>
            <a:pPr lvl="0"/>
            <a:r>
              <a:rPr lang="pt-BR" sz="3200" dirty="0" smtClean="0">
                <a:solidFill>
                  <a:srgbClr val="FFFF00"/>
                </a:solidFill>
                <a:latin typeface="Comic Sans MS" pitchFamily="66" charset="0"/>
              </a:rPr>
              <a:t>2. </a:t>
            </a:r>
            <a:r>
              <a:rPr lang="pt-BR" sz="3200" dirty="0" smtClean="0">
                <a:hlinkClick r:id="rId2" tooltip="Fóssil"/>
              </a:rPr>
              <a:t>“É o f</a:t>
            </a:r>
            <a:r>
              <a:rPr lang="pt-BR" sz="3200" u="sng" dirty="0" smtClean="0">
                <a:hlinkClick r:id="rId2" tooltip="Fóssil"/>
              </a:rPr>
              <a:t>óssil</a:t>
            </a:r>
            <a:r>
              <a:rPr lang="pt-BR" sz="3200" dirty="0" smtClean="0"/>
              <a:t> humano mais antigo encontrado nas </a:t>
            </a:r>
            <a:r>
              <a:rPr lang="pt-BR" sz="3200" u="sng" dirty="0" smtClean="0">
                <a:hlinkClick r:id="rId3" tooltip="Américas"/>
              </a:rPr>
              <a:t>Américas</a:t>
            </a:r>
            <a:r>
              <a:rPr lang="pt-BR" sz="3200" dirty="0" smtClean="0"/>
              <a:t>, com cerca 11.400 a 16.400 anos e que reacendeu questionamentos acerca das teorias da origem do homem americano”. Quais as </a:t>
            </a:r>
            <a:r>
              <a:rPr lang="pt-BR" sz="3200" dirty="0" err="1" smtClean="0"/>
              <a:t>caracterís</a:t>
            </a:r>
            <a:r>
              <a:rPr lang="pt-BR" sz="3200" dirty="0" smtClean="0"/>
              <a:t>- ticas físicas de Luzia? Descreva-as.</a:t>
            </a:r>
          </a:p>
          <a:p>
            <a:r>
              <a:rPr lang="pt-BR" sz="3200" dirty="0" smtClean="0">
                <a:solidFill>
                  <a:srgbClr val="FF0000"/>
                </a:solidFill>
                <a:latin typeface="Comic Sans MS" pitchFamily="66" charset="0"/>
              </a:rPr>
              <a:t>R:</a:t>
            </a:r>
            <a:r>
              <a:rPr lang="pt-BR" sz="32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pt-BR" sz="3200" dirty="0" smtClean="0">
                <a:solidFill>
                  <a:srgbClr val="FFFF00"/>
                </a:solidFill>
              </a:rPr>
              <a:t>Dados dos traços físicos (nariz largo, olhos </a:t>
            </a:r>
            <a:r>
              <a:rPr lang="pt-BR" sz="3200" dirty="0" err="1" smtClean="0">
                <a:solidFill>
                  <a:srgbClr val="FFFF00"/>
                </a:solidFill>
              </a:rPr>
              <a:t>arre-dondados</a:t>
            </a:r>
            <a:r>
              <a:rPr lang="pt-BR" sz="3200" dirty="0" smtClean="0">
                <a:solidFill>
                  <a:srgbClr val="FFFF00"/>
                </a:solidFill>
              </a:rPr>
              <a:t>, queixo e lábios salientes, talvez a tona- </a:t>
            </a:r>
            <a:r>
              <a:rPr lang="pt-BR" sz="3200" dirty="0" err="1" smtClean="0">
                <a:solidFill>
                  <a:srgbClr val="FFFF00"/>
                </a:solidFill>
              </a:rPr>
              <a:t>lidade</a:t>
            </a:r>
            <a:r>
              <a:rPr lang="pt-BR" sz="3200" dirty="0" smtClean="0">
                <a:solidFill>
                  <a:srgbClr val="FFFF00"/>
                </a:solidFill>
              </a:rPr>
              <a:t> da pele mais escura), Luzia era uma mulher baixa, de apenas 1,50 metro de altura  e faleceu com um pouco mais de 20 anos.  Os traços </a:t>
            </a:r>
            <a:r>
              <a:rPr lang="pt-BR" sz="3200" dirty="0" err="1" smtClean="0">
                <a:solidFill>
                  <a:srgbClr val="FFFF00"/>
                </a:solidFill>
              </a:rPr>
              <a:t>anatô</a:t>
            </a:r>
            <a:r>
              <a:rPr lang="pt-BR" sz="3200" dirty="0" smtClean="0">
                <a:solidFill>
                  <a:srgbClr val="FFFF00"/>
                </a:solidFill>
              </a:rPr>
              <a:t>- micos de Luzia são de uma pessoa negra (africana).</a:t>
            </a:r>
          </a:p>
          <a:p>
            <a:pPr marL="609600" indent="-609600" eaLnBrk="1" hangingPunct="1">
              <a:buFontTx/>
              <a:buNone/>
            </a:pPr>
            <a:endParaRPr lang="pt-BR" sz="2800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8134" name="Rectangle 7"/>
          <p:cNvSpPr>
            <a:spLocks noChangeArrowheads="1"/>
          </p:cNvSpPr>
          <p:nvPr/>
        </p:nvSpPr>
        <p:spPr bwMode="auto">
          <a:xfrm>
            <a:off x="1116013" y="3933825"/>
            <a:ext cx="20161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spcBef>
                <a:spcPct val="20000"/>
              </a:spcBef>
            </a:pPr>
            <a:endParaRPr lang="pt-BR" dirty="0">
              <a:solidFill>
                <a:srgbClr val="FFFF00"/>
              </a:solidFill>
              <a:latin typeface="DimWitGauche" pitchFamily="2" charset="0"/>
            </a:endParaRPr>
          </a:p>
        </p:txBody>
      </p:sp>
      <p:sp>
        <p:nvSpPr>
          <p:cNvPr id="48135" name="Rectangle 8"/>
          <p:cNvSpPr>
            <a:spLocks noChangeArrowheads="1"/>
          </p:cNvSpPr>
          <p:nvPr/>
        </p:nvSpPr>
        <p:spPr bwMode="auto">
          <a:xfrm>
            <a:off x="5580063" y="2132856"/>
            <a:ext cx="2016125" cy="215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spcBef>
                <a:spcPct val="20000"/>
              </a:spcBef>
            </a:pPr>
            <a:endParaRPr lang="pt-BR" dirty="0">
              <a:solidFill>
                <a:srgbClr val="FFFF00"/>
              </a:solidFill>
              <a:latin typeface="DimWitGauch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820472" cy="1093808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  <a:latin typeface="Snap ITC" pitchFamily="82" charset="0"/>
              </a:rPr>
              <a:t>A reconstrução, passo a passo 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 smtClean="0">
              <a:solidFill>
                <a:schemeClr val="tx1"/>
              </a:solidFill>
              <a:latin typeface="Snap ITC" pitchFamily="82" charset="0"/>
            </a:endParaRPr>
          </a:p>
        </p:txBody>
      </p:sp>
      <p:sp>
        <p:nvSpPr>
          <p:cNvPr id="48134" name="Rectangle 7"/>
          <p:cNvSpPr>
            <a:spLocks noChangeArrowheads="1"/>
          </p:cNvSpPr>
          <p:nvPr/>
        </p:nvSpPr>
        <p:spPr bwMode="auto">
          <a:xfrm>
            <a:off x="1116013" y="3933825"/>
            <a:ext cx="20161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spcBef>
                <a:spcPct val="20000"/>
              </a:spcBef>
            </a:pPr>
            <a:endParaRPr lang="pt-BR" dirty="0">
              <a:solidFill>
                <a:srgbClr val="FFFF00"/>
              </a:solidFill>
              <a:latin typeface="DimWitGauche" pitchFamily="2" charset="0"/>
            </a:endParaRPr>
          </a:p>
        </p:txBody>
      </p:sp>
      <p:sp>
        <p:nvSpPr>
          <p:cNvPr id="48135" name="Rectangle 8"/>
          <p:cNvSpPr>
            <a:spLocks noChangeArrowheads="1"/>
          </p:cNvSpPr>
          <p:nvPr/>
        </p:nvSpPr>
        <p:spPr bwMode="auto">
          <a:xfrm>
            <a:off x="5580063" y="2132856"/>
            <a:ext cx="2016125" cy="215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spcBef>
                <a:spcPct val="20000"/>
              </a:spcBef>
            </a:pPr>
            <a:endParaRPr lang="pt-BR" dirty="0">
              <a:solidFill>
                <a:srgbClr val="FFFF00"/>
              </a:solidFill>
              <a:latin typeface="DimWitGauche" pitchFamily="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196752"/>
            <a:ext cx="316835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323528" y="3140968"/>
            <a:ext cx="88204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3200" b="1" dirty="0" smtClean="0">
              <a:solidFill>
                <a:srgbClr val="FFFF00"/>
              </a:solidFill>
            </a:endParaRPr>
          </a:p>
          <a:p>
            <a:r>
              <a:rPr lang="pt-BR" sz="3200" b="1" dirty="0" smtClean="0"/>
              <a:t>FÓSSIL COPIADO –</a:t>
            </a:r>
            <a:r>
              <a:rPr lang="pt-BR" sz="3200" dirty="0" smtClean="0"/>
              <a:t> O crânio de Luzia, exposto no Museu Nacional da Quinta da Boa Vista, foi submetido a uma tomografia por uma equipe de pesquisadores ingleses. As imagens foram processadas em computador e o crânio foi reconstruído de material sintético 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892480" cy="1008112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  <a:latin typeface="Snap ITC" pitchFamily="82" charset="0"/>
              </a:rPr>
              <a:t> A reconstrução, passo a passo</a:t>
            </a:r>
            <a:endParaRPr lang="pt-BR" dirty="0" smtClean="0">
              <a:solidFill>
                <a:schemeClr val="tx1"/>
              </a:solidFill>
              <a:latin typeface="Snap ITC" pitchFamily="82" charset="0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endParaRPr lang="pt-BR" sz="2800" dirty="0" smtClean="0"/>
          </a:p>
          <a:p>
            <a:pPr lvl="0"/>
            <a:endParaRPr lang="pt-BR" sz="28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pt-BR" sz="28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pt-BR" sz="32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endParaRPr lang="pt-BR" sz="3200" dirty="0" smtClean="0"/>
          </a:p>
          <a:p>
            <a:pPr marL="609600" indent="-609600" eaLnBrk="1" hangingPunct="1">
              <a:buFontTx/>
              <a:buNone/>
            </a:pPr>
            <a:endParaRPr lang="pt-BR" sz="2800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8134" name="Rectangle 7"/>
          <p:cNvSpPr>
            <a:spLocks noChangeArrowheads="1"/>
          </p:cNvSpPr>
          <p:nvPr/>
        </p:nvSpPr>
        <p:spPr bwMode="auto">
          <a:xfrm>
            <a:off x="1116013" y="3933825"/>
            <a:ext cx="20161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spcBef>
                <a:spcPct val="20000"/>
              </a:spcBef>
            </a:pPr>
            <a:endParaRPr lang="pt-BR" dirty="0">
              <a:solidFill>
                <a:srgbClr val="FFFF00"/>
              </a:solidFill>
              <a:latin typeface="DimWitGauche" pitchFamily="2" charset="0"/>
            </a:endParaRPr>
          </a:p>
        </p:txBody>
      </p:sp>
      <p:sp>
        <p:nvSpPr>
          <p:cNvPr id="48135" name="Rectangle 8"/>
          <p:cNvSpPr>
            <a:spLocks noChangeArrowheads="1"/>
          </p:cNvSpPr>
          <p:nvPr/>
        </p:nvSpPr>
        <p:spPr bwMode="auto">
          <a:xfrm>
            <a:off x="5580063" y="2132856"/>
            <a:ext cx="2016125" cy="215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spcBef>
                <a:spcPct val="20000"/>
              </a:spcBef>
            </a:pPr>
            <a:endParaRPr lang="pt-BR" dirty="0">
              <a:solidFill>
                <a:srgbClr val="FFFF00"/>
              </a:solidFill>
              <a:latin typeface="DimWitGauche" pitchFamily="2" charset="0"/>
            </a:endParaRPr>
          </a:p>
        </p:txBody>
      </p:sp>
      <p:pic>
        <p:nvPicPr>
          <p:cNvPr id="6" name="Picture 2" descr="http://veja.abril.com.br/250899/imagens/arqueologi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124744"/>
            <a:ext cx="2016224" cy="2592288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395536" y="3284984"/>
            <a:ext cx="8748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3200" b="1" dirty="0" smtClean="0">
              <a:solidFill>
                <a:srgbClr val="FFFF00"/>
              </a:solidFill>
            </a:endParaRPr>
          </a:p>
          <a:p>
            <a:r>
              <a:rPr lang="pt-BR" sz="3200" b="1" dirty="0" smtClean="0"/>
              <a:t>FACE DE ARGILA – </a:t>
            </a:r>
            <a:r>
              <a:rPr lang="pt-BR" sz="3200" dirty="0" smtClean="0"/>
              <a:t>O novo crânio foi levado para Manchester, onde Richard </a:t>
            </a:r>
            <a:r>
              <a:rPr lang="pt-BR" sz="3200" dirty="0" err="1" smtClean="0"/>
              <a:t>Neave</a:t>
            </a:r>
            <a:r>
              <a:rPr lang="pt-BR" sz="3200" dirty="0" smtClean="0"/>
              <a:t> refez com argila a face de Luzia. Para modelar o queixo e as bochechas usou camadas de massa que variaram entre 15 e 20 milímetros 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endParaRPr lang="pt-BR" sz="2800" dirty="0" smtClean="0"/>
          </a:p>
          <a:p>
            <a:pPr lvl="0"/>
            <a:endParaRPr lang="pt-BR" sz="28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pt-BR" sz="28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pt-BR" sz="32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endParaRPr lang="pt-BR" sz="3200" dirty="0" smtClean="0"/>
          </a:p>
          <a:p>
            <a:pPr marL="609600" indent="-609600" eaLnBrk="1" hangingPunct="1">
              <a:buFontTx/>
              <a:buNone/>
            </a:pPr>
            <a:endParaRPr lang="pt-BR" sz="2800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8134" name="Rectangle 7"/>
          <p:cNvSpPr>
            <a:spLocks noChangeArrowheads="1"/>
          </p:cNvSpPr>
          <p:nvPr/>
        </p:nvSpPr>
        <p:spPr bwMode="auto">
          <a:xfrm>
            <a:off x="1116013" y="3933825"/>
            <a:ext cx="20161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spcBef>
                <a:spcPct val="20000"/>
              </a:spcBef>
            </a:pPr>
            <a:endParaRPr lang="pt-BR" dirty="0">
              <a:solidFill>
                <a:srgbClr val="FFFF00"/>
              </a:solidFill>
              <a:latin typeface="DimWitGauche" pitchFamily="2" charset="0"/>
            </a:endParaRPr>
          </a:p>
        </p:txBody>
      </p:sp>
      <p:sp>
        <p:nvSpPr>
          <p:cNvPr id="48135" name="Rectangle 8"/>
          <p:cNvSpPr>
            <a:spLocks noChangeArrowheads="1"/>
          </p:cNvSpPr>
          <p:nvPr/>
        </p:nvSpPr>
        <p:spPr bwMode="auto">
          <a:xfrm>
            <a:off x="5580063" y="2132856"/>
            <a:ext cx="2016125" cy="215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spcBef>
                <a:spcPct val="20000"/>
              </a:spcBef>
            </a:pPr>
            <a:endParaRPr lang="pt-BR" dirty="0">
              <a:solidFill>
                <a:srgbClr val="FFFF00"/>
              </a:solidFill>
              <a:latin typeface="DimWitGauche" pitchFamily="2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23528" y="476673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  <a:latin typeface="Snap ITC" pitchFamily="82" charset="0"/>
              </a:rPr>
              <a:t>A reconstrução, passo a passo</a:t>
            </a:r>
            <a:endParaRPr lang="pt-BR" sz="3600" dirty="0"/>
          </a:p>
        </p:txBody>
      </p:sp>
      <p:pic>
        <p:nvPicPr>
          <p:cNvPr id="7" name="Picture 3" descr="http://veja.abril.com.br/250899/imagens/arqueologi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124744"/>
            <a:ext cx="1809750" cy="2232248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395536" y="3318570"/>
            <a:ext cx="87484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/>
              <a:t>A SURPRESA –</a:t>
            </a:r>
            <a:r>
              <a:rPr lang="pt-BR" sz="3200" dirty="0" smtClean="0"/>
              <a:t> O resultado foi uma fisionomia com traços </a:t>
            </a:r>
            <a:r>
              <a:rPr lang="pt-BR" sz="3200" dirty="0" err="1" smtClean="0"/>
              <a:t>negróides</a:t>
            </a:r>
            <a:r>
              <a:rPr lang="pt-BR" sz="3200" dirty="0" smtClean="0"/>
              <a:t>. Luzia tinha olhos arredondados, nariz largo e queixo bastante proeminente. Detalhes como lábios e orelhas foram concebidos por aproximação com os tipos </a:t>
            </a:r>
            <a:r>
              <a:rPr lang="pt-BR" sz="3200" dirty="0" err="1" smtClean="0"/>
              <a:t>negróides</a:t>
            </a:r>
            <a:r>
              <a:rPr lang="pt-BR" sz="3200" dirty="0" smtClean="0"/>
              <a:t> atuais (africanos e aborígines australianos) 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>
                <a:solidFill>
                  <a:schemeClr val="tx1"/>
                </a:solidFill>
                <a:latin typeface="Snap ITC" pitchFamily="82" charset="0"/>
              </a:rPr>
              <a:t>Exercícios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lvl="0"/>
            <a:r>
              <a:rPr lang="pt-BR" sz="3200" dirty="0" smtClean="0">
                <a:solidFill>
                  <a:srgbClr val="FFFF00"/>
                </a:solidFill>
                <a:latin typeface="Comic Sans MS" pitchFamily="66" charset="0"/>
              </a:rPr>
              <a:t>3. </a:t>
            </a:r>
            <a:r>
              <a:rPr lang="pt-BR" sz="3200" dirty="0" smtClean="0"/>
              <a:t>Por que a datação atribuída ao sitio </a:t>
            </a:r>
            <a:r>
              <a:rPr lang="pt-BR" sz="3200" dirty="0" err="1" smtClean="0"/>
              <a:t>arqueoló</a:t>
            </a:r>
            <a:r>
              <a:rPr lang="pt-BR" sz="3200" dirty="0" smtClean="0"/>
              <a:t>- </a:t>
            </a:r>
            <a:r>
              <a:rPr lang="pt-BR" sz="3200" dirty="0" err="1" smtClean="0"/>
              <a:t>gico</a:t>
            </a:r>
            <a:r>
              <a:rPr lang="pt-BR" sz="3200" dirty="0" smtClean="0"/>
              <a:t> da Pedra Furada não foi aceito por parte dos cientistas?</a:t>
            </a:r>
          </a:p>
          <a:p>
            <a:pPr lvl="0"/>
            <a:endParaRPr lang="pt-BR" sz="3200" dirty="0" smtClean="0"/>
          </a:p>
          <a:p>
            <a:r>
              <a:rPr lang="pt-BR" sz="3200" dirty="0" smtClean="0">
                <a:solidFill>
                  <a:srgbClr val="FFFF00"/>
                </a:solidFill>
                <a:latin typeface="Comic Sans MS" pitchFamily="66" charset="0"/>
              </a:rPr>
              <a:t>R: Para esses cientistas o material achado em Pedra Furada não provava a existência humana. eles alegavam que as pedras lascadas e a fogueira, encontrados no local poderiam ter sido produzidas por causas naturais (como a queda de um raio) </a:t>
            </a:r>
            <a:endParaRPr lang="pt-BR" sz="3200" dirty="0" smtClean="0"/>
          </a:p>
          <a:p>
            <a:pPr marL="609600" indent="-609600" eaLnBrk="1" hangingPunct="1">
              <a:buFontTx/>
              <a:buNone/>
            </a:pPr>
            <a:endParaRPr lang="pt-BR" sz="2800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8134" name="Rectangle 7"/>
          <p:cNvSpPr>
            <a:spLocks noChangeArrowheads="1"/>
          </p:cNvSpPr>
          <p:nvPr/>
        </p:nvSpPr>
        <p:spPr bwMode="auto">
          <a:xfrm>
            <a:off x="1116013" y="3933825"/>
            <a:ext cx="20161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spcBef>
                <a:spcPct val="20000"/>
              </a:spcBef>
            </a:pPr>
            <a:endParaRPr lang="pt-BR" dirty="0">
              <a:solidFill>
                <a:srgbClr val="FFFF00"/>
              </a:solidFill>
              <a:latin typeface="DimWitGauche" pitchFamily="2" charset="0"/>
            </a:endParaRPr>
          </a:p>
        </p:txBody>
      </p:sp>
      <p:sp>
        <p:nvSpPr>
          <p:cNvPr id="48135" name="Rectangle 8"/>
          <p:cNvSpPr>
            <a:spLocks noChangeArrowheads="1"/>
          </p:cNvSpPr>
          <p:nvPr/>
        </p:nvSpPr>
        <p:spPr bwMode="auto">
          <a:xfrm>
            <a:off x="5580063" y="2132856"/>
            <a:ext cx="2016125" cy="215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spcBef>
                <a:spcPct val="20000"/>
              </a:spcBef>
            </a:pPr>
            <a:endParaRPr lang="pt-BR" dirty="0">
              <a:solidFill>
                <a:srgbClr val="FFFF00"/>
              </a:solidFill>
              <a:latin typeface="DimWitGauch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>
                <a:solidFill>
                  <a:schemeClr val="tx1"/>
                </a:solidFill>
                <a:latin typeface="Snap ITC" pitchFamily="82" charset="0"/>
              </a:rPr>
              <a:t>Exercícios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lvl="0"/>
            <a:r>
              <a:rPr lang="pt-BR" sz="3200" dirty="0" smtClean="0">
                <a:solidFill>
                  <a:srgbClr val="FFFF00"/>
                </a:solidFill>
                <a:latin typeface="Comic Sans MS" pitchFamily="66" charset="0"/>
              </a:rPr>
              <a:t>4. </a:t>
            </a:r>
            <a:r>
              <a:rPr lang="pt-BR" sz="3200" dirty="0" smtClean="0"/>
              <a:t>O que é sítio arqueológico?</a:t>
            </a:r>
          </a:p>
          <a:p>
            <a:pPr marL="609600" indent="-609600" eaLnBrk="1" hangingPunct="1">
              <a:buFontTx/>
              <a:buNone/>
            </a:pPr>
            <a:endParaRPr lang="pt-BR" sz="32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pt-BR" sz="3200" dirty="0" smtClean="0">
                <a:solidFill>
                  <a:srgbClr val="FFFF00"/>
                </a:solidFill>
                <a:latin typeface="Comic Sans MS" pitchFamily="66" charset="0"/>
              </a:rPr>
              <a:t>R: são os lugares que foram habitados por seres humanos no passado. Ou local que é estudado por arqueólogos por conter vestígios de construções, artefatos ou qualquer material de algum modo relacionados a seres humanos.   </a:t>
            </a:r>
            <a:endParaRPr lang="pt-BR" sz="3200" dirty="0" smtClean="0"/>
          </a:p>
          <a:p>
            <a:pPr marL="609600" indent="-609600" eaLnBrk="1" hangingPunct="1">
              <a:buFontTx/>
              <a:buNone/>
            </a:pPr>
            <a:endParaRPr lang="pt-BR" sz="2800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8134" name="Rectangle 7"/>
          <p:cNvSpPr>
            <a:spLocks noChangeArrowheads="1"/>
          </p:cNvSpPr>
          <p:nvPr/>
        </p:nvSpPr>
        <p:spPr bwMode="auto">
          <a:xfrm>
            <a:off x="1116013" y="3933825"/>
            <a:ext cx="20161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spcBef>
                <a:spcPct val="20000"/>
              </a:spcBef>
            </a:pPr>
            <a:endParaRPr lang="pt-BR" dirty="0">
              <a:solidFill>
                <a:srgbClr val="FFFF00"/>
              </a:solidFill>
              <a:latin typeface="DimWitGauche" pitchFamily="2" charset="0"/>
            </a:endParaRPr>
          </a:p>
        </p:txBody>
      </p:sp>
      <p:sp>
        <p:nvSpPr>
          <p:cNvPr id="48135" name="Rectangle 8"/>
          <p:cNvSpPr>
            <a:spLocks noChangeArrowheads="1"/>
          </p:cNvSpPr>
          <p:nvPr/>
        </p:nvSpPr>
        <p:spPr bwMode="auto">
          <a:xfrm>
            <a:off x="5580063" y="2132856"/>
            <a:ext cx="2016125" cy="215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spcBef>
                <a:spcPct val="20000"/>
              </a:spcBef>
            </a:pPr>
            <a:endParaRPr lang="pt-BR" dirty="0">
              <a:solidFill>
                <a:srgbClr val="FFFF00"/>
              </a:solidFill>
              <a:latin typeface="DimWitGauch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ô">
  <a:themeElements>
    <a:clrScheme name="Metrô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ô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ô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139</TotalTime>
  <Words>570</Words>
  <Application>Microsoft Office PowerPoint</Application>
  <PresentationFormat>Apresentação na tela (4:3)</PresentationFormat>
  <Paragraphs>68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Metrô</vt:lpstr>
      <vt:lpstr>   OS PRIMEIROS POVOADORES DA AMÉRICA</vt:lpstr>
      <vt:lpstr>Exercícios</vt:lpstr>
      <vt:lpstr>Apresentação do PowerPoint</vt:lpstr>
      <vt:lpstr>Exercícios</vt:lpstr>
      <vt:lpstr>A reconstrução, passo a passo  </vt:lpstr>
      <vt:lpstr> A reconstrução, passo a passo</vt:lpstr>
      <vt:lpstr>Apresentação do PowerPoint</vt:lpstr>
      <vt:lpstr>Exercícios</vt:lpstr>
      <vt:lpstr>Exercícios</vt:lpstr>
      <vt:lpstr>Apresentação do PowerPoint</vt:lpstr>
      <vt:lpstr>Exercícios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Exercícios</dc:title>
  <dc:creator>Edna</dc:creator>
  <cp:lastModifiedBy>user</cp:lastModifiedBy>
  <cp:revision>15</cp:revision>
  <dcterms:created xsi:type="dcterms:W3CDTF">2011-07-02T17:50:45Z</dcterms:created>
  <dcterms:modified xsi:type="dcterms:W3CDTF">2015-02-17T15:56:13Z</dcterms:modified>
</cp:coreProperties>
</file>